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Roboto"/>
      <p:regular r:id="rId32"/>
      <p:bold r:id="rId33"/>
      <p:italic r:id="rId34"/>
      <p:boldItalic r:id="rId35"/>
    </p:embeddedFont>
    <p:embeddedFont>
      <p:font typeface="Alfa Slab On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7EF408-1D89-4F16-BCBD-B91E82D746BA}">
  <a:tblStyle styleId="{4E7EF408-1D89-4F16-BCBD-B91E82D746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lfaSlabO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updates on our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9c41df09d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9c41df09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1100"/>
              <a:buFont typeface="Arial"/>
              <a:buNone/>
            </a:pPr>
            <a:r>
              <a:rPr lang="en" sz="1600">
                <a:solidFill>
                  <a:srgbClr val="666666"/>
                </a:solidFill>
                <a:latin typeface="Proxima Nova"/>
                <a:ea typeface="Proxima Nova"/>
                <a:cs typeface="Proxima Nova"/>
                <a:sym typeface="Proxima Nova"/>
              </a:rPr>
              <a:t>Michael</a:t>
            </a:r>
            <a:endParaRPr sz="1200">
              <a:solidFill>
                <a:srgbClr val="374151"/>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c85ca281a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c85ca281a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updated the Tableau dashboard to display the forecast and descriptive analysis results for all species</a:t>
            </a:r>
            <a:endParaRPr/>
          </a:p>
          <a:p>
            <a:pPr indent="0" lvl="0" marL="0" rtl="0" algn="l">
              <a:spcBef>
                <a:spcPts val="0"/>
              </a:spcBef>
              <a:spcAft>
                <a:spcPts val="0"/>
              </a:spcAft>
              <a:buNone/>
            </a:pPr>
            <a:r>
              <a:rPr lang="en"/>
              <a:t>Added a user guide and a demo video as well.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c41df09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c41df09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be78fb4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be78fb4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Nhat</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We also created an analysis on birding activity across different areas in MA in different times of the year. The motivation came from our survey and interviews with local birdwatchers who would like to discover less-known birding spots that could benefit from more data collection. Our analysis aims to identify such under-birded areas as well as over-birded locations.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We used 2022 eBird records and some additional sources</a:t>
            </a:r>
            <a:endParaRPr sz="1200">
              <a:solidFill>
                <a:srgbClr val="0F0F0F"/>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ec951aa6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ec951aa6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Nhat</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To define comparison areas, we divided MA into 8x8km grid cells, each treated as a separate area. The size of the cell was refined through testing and consultation with an expert birder.</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To </a:t>
            </a:r>
            <a:r>
              <a:rPr lang="en" sz="1200">
                <a:solidFill>
                  <a:srgbClr val="0F0F0F"/>
                </a:solidFill>
                <a:latin typeface="Roboto"/>
                <a:ea typeface="Roboto"/>
                <a:cs typeface="Roboto"/>
                <a:sym typeface="Roboto"/>
              </a:rPr>
              <a:t>evaluate birding activity within each area, we've selected four key metrics: checklist counts and unique observer counts to determine the area's popularity, alongside median species per checklist and the count of rare species to reflect the area's biodiversity.</a:t>
            </a:r>
            <a:r>
              <a:rPr lang="en" sz="1200">
                <a:solidFill>
                  <a:srgbClr val="0F0F0F"/>
                </a:solidFill>
                <a:latin typeface="Roboto"/>
                <a:ea typeface="Roboto"/>
                <a:cs typeface="Roboto"/>
                <a:sym typeface="Roboto"/>
              </a:rPr>
              <a:t> </a:t>
            </a:r>
            <a:r>
              <a:rPr lang="en" sz="1200">
                <a:solidFill>
                  <a:srgbClr val="374151"/>
                </a:solidFill>
                <a:latin typeface="Roboto"/>
                <a:ea typeface="Roboto"/>
                <a:cs typeface="Roboto"/>
                <a:sym typeface="Roboto"/>
              </a:rPr>
              <a:t>eBird data lacks information on bird rarity. So we gathered this data from two other sources, and also used the historical detection rates from our eBird data to compile a list of rare species.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After defining key metrics, we aggregated eBird data in 2022 at checklist level, assigned each checklist to a grid cell using its location coordinates, then </a:t>
            </a:r>
            <a:r>
              <a:rPr lang="en" sz="1200">
                <a:solidFill>
                  <a:srgbClr val="0F0F0F"/>
                </a:solidFill>
                <a:latin typeface="Roboto"/>
                <a:ea typeface="Roboto"/>
                <a:cs typeface="Roboto"/>
                <a:sym typeface="Roboto"/>
              </a:rPr>
              <a:t>calculated </a:t>
            </a:r>
            <a:r>
              <a:rPr lang="en" sz="1200">
                <a:solidFill>
                  <a:srgbClr val="0F0F0F"/>
                </a:solidFill>
                <a:latin typeface="Roboto"/>
                <a:ea typeface="Roboto"/>
                <a:cs typeface="Roboto"/>
                <a:sym typeface="Roboto"/>
              </a:rPr>
              <a:t>the selected metrics for each cell on a monthly basis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Then for each area, we calculated a birding popularity score and a species diversity score. The</a:t>
            </a:r>
            <a:r>
              <a:rPr lang="en" sz="1200">
                <a:solidFill>
                  <a:srgbClr val="0F0F0F"/>
                </a:solidFill>
                <a:latin typeface="Roboto"/>
                <a:ea typeface="Roboto"/>
                <a:cs typeface="Roboto"/>
                <a:sym typeface="Roboto"/>
              </a:rPr>
              <a:t> scoring method is very straightforward, with each score being the weighted sum of 2 previously mentioned metrics. The weights were assigned based on input from an expert birder who assessed the importance of each metric for the respective scores.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Next, we classify areas into five categories: Underbirded if they have low popularity score, but high diversity score, </a:t>
            </a:r>
            <a:r>
              <a:rPr lang="en" sz="1200">
                <a:solidFill>
                  <a:srgbClr val="374151"/>
                </a:solidFill>
                <a:latin typeface="Roboto"/>
                <a:ea typeface="Roboto"/>
                <a:cs typeface="Roboto"/>
                <a:sym typeface="Roboto"/>
              </a:rPr>
              <a:t>indicating they are not frequented by birdwatchers despite a rich variety of species.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374151"/>
                </a:solidFill>
                <a:latin typeface="Roboto"/>
                <a:ea typeface="Roboto"/>
                <a:cs typeface="Roboto"/>
                <a:sym typeface="Roboto"/>
              </a:rPr>
              <a:t>"Heavily Birded" for locations that are popular among birdwatchers yet exhibit low species diversity.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374151"/>
                </a:solidFill>
                <a:latin typeface="Roboto"/>
                <a:ea typeface="Roboto"/>
                <a:cs typeface="Roboto"/>
                <a:sym typeface="Roboto"/>
              </a:rPr>
              <a:t>"Popular" for those areas that score high in both popularity and species diversity.</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 </a:t>
            </a:r>
            <a:r>
              <a:rPr lang="en" sz="1200">
                <a:solidFill>
                  <a:srgbClr val="374151"/>
                </a:solidFill>
                <a:latin typeface="Roboto"/>
                <a:ea typeface="Roboto"/>
                <a:cs typeface="Roboto"/>
                <a:sym typeface="Roboto"/>
              </a:rPr>
              <a:t>"Low Interest" for areas that attract few birdwatchers and also have low species diversity</a:t>
            </a:r>
            <a:r>
              <a:rPr lang="en" sz="1200">
                <a:solidFill>
                  <a:srgbClr val="0F0F0F"/>
                </a:solidFill>
                <a:latin typeface="Roboto"/>
                <a:ea typeface="Roboto"/>
                <a:cs typeface="Roboto"/>
                <a:sym typeface="Roboto"/>
              </a:rPr>
              <a:t>, </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and Not enough info for areas where data is scarce with fewer than 3 checklists submitted.</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ec5583795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ec5583795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Nhat</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We then created five interactive choropleth maps within a Jupyter Notebook environment using packages for spatial data and for creating interactive leaflet maps. </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To share these maps publicly: we first converted the notebook outputs into a standalone application using the Voila package, then we used Binder, a free service that builds a Docker image from our GitHub repository, to host the notebook in a live environment.</a:t>
            </a:r>
            <a:endParaRPr sz="1200">
              <a:solidFill>
                <a:srgbClr val="37415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9c41df09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9c41df09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Nhat</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Show category map (stop at month 7): </a:t>
            </a:r>
            <a:endParaRPr sz="1200">
              <a:solidFill>
                <a:srgbClr val="0F0F0F"/>
              </a:solidFill>
              <a:latin typeface="Roboto"/>
              <a:ea typeface="Roboto"/>
              <a:cs typeface="Roboto"/>
              <a:sym typeface="Roboto"/>
            </a:endParaRPr>
          </a:p>
          <a:p>
            <a:pPr indent="-304800" lvl="1" marL="9144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Heavily birded areas (dark red) and popular areas (light red) don’t change much throughout the years, are mainly in coastal, urban, and valley regions (the Berkshires, </a:t>
            </a:r>
            <a:r>
              <a:rPr lang="en" sz="1200">
                <a:solidFill>
                  <a:srgbClr val="0F0F0F"/>
                </a:solidFill>
                <a:latin typeface="Roboto"/>
                <a:ea typeface="Roboto"/>
                <a:cs typeface="Roboto"/>
                <a:sym typeface="Roboto"/>
              </a:rPr>
              <a:t>Central</a:t>
            </a:r>
            <a:r>
              <a:rPr lang="en" sz="1200">
                <a:solidFill>
                  <a:srgbClr val="0F0F0F"/>
                </a:solidFill>
                <a:latin typeface="Roboto"/>
                <a:ea typeface="Roboto"/>
                <a:cs typeface="Roboto"/>
                <a:sym typeface="Roboto"/>
              </a:rPr>
              <a:t> Mass)</a:t>
            </a:r>
            <a:endParaRPr sz="1200">
              <a:solidFill>
                <a:srgbClr val="0F0F0F"/>
              </a:solidFill>
              <a:latin typeface="Roboto"/>
              <a:ea typeface="Roboto"/>
              <a:cs typeface="Roboto"/>
              <a:sym typeface="Roboto"/>
            </a:endParaRPr>
          </a:p>
          <a:p>
            <a:pPr indent="-304800" lvl="1" marL="9144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Comparing this with MA’s population density map and topography map reinforced our hypothesis: popular bird watching areas are in densely populated, lower </a:t>
            </a:r>
            <a:r>
              <a:rPr lang="en" sz="1200">
                <a:solidFill>
                  <a:srgbClr val="0F0F0F"/>
                </a:solidFill>
                <a:latin typeface="Roboto"/>
                <a:ea typeface="Roboto"/>
                <a:cs typeface="Roboto"/>
                <a:sym typeface="Roboto"/>
              </a:rPr>
              <a:t>elevation</a:t>
            </a:r>
            <a:r>
              <a:rPr lang="en" sz="1200">
                <a:solidFill>
                  <a:srgbClr val="0F0F0F"/>
                </a:solidFill>
                <a:latin typeface="Roboto"/>
                <a:ea typeface="Roboto"/>
                <a:cs typeface="Roboto"/>
                <a:sym typeface="Roboto"/>
              </a:rPr>
              <a:t> regions, hence more accessible.</a:t>
            </a:r>
            <a:endParaRPr sz="1200">
              <a:solidFill>
                <a:srgbClr val="0F0F0F"/>
              </a:solidFill>
              <a:latin typeface="Roboto"/>
              <a:ea typeface="Roboto"/>
              <a:cs typeface="Roboto"/>
              <a:sym typeface="Roboto"/>
            </a:endParaRPr>
          </a:p>
          <a:p>
            <a:pPr indent="-304800" lvl="1" marL="9144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Underbirded areas are more dispersed, with some in Southern Worcester (spring fall) and some in Plymouth county (winter summer)</a:t>
            </a:r>
            <a:endParaRPr sz="1200">
              <a:solidFill>
                <a:srgbClr val="0F0F0F"/>
              </a:solidFill>
              <a:latin typeface="Roboto"/>
              <a:ea typeface="Roboto"/>
              <a:cs typeface="Roboto"/>
              <a:sym typeface="Roboto"/>
            </a:endParaRPr>
          </a:p>
          <a:p>
            <a:pPr indent="-304800" lvl="1" marL="9144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When user clicks into a cell, they can see the metrics and hotspots within that cell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a24a448f9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a24a448f9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Nhat</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Each key metric is visualized on individual maps. Like the aggregated map, these show high checklist and observer counts predominantly in urban and coastal areas, consistent across all seasons.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The median number of species per checklist varies with location and time.</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Notably, coastal areas, despite not always having high species diversity, consistently exhibit regular birding activity (stop at 9), especially in winter.</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Coastal regions also tend to attract uncommon species year-round, likely due to diverse habitats and migratory patterns.</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Our Spearman correlation analysis showed that the relationship between observer count and species count per checklist is weaker, whereas the correlation between observer count and uncommon species count is notably stronger.</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This indicates that rare species sightings are a more significant driver of birding activity than overall species diversity.</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This graph shows monthly birding activity in MA. We can see a peak in total checklists in May, coinciding with spring migration when the number of species per checklist is also the highest.</a:t>
            </a:r>
            <a:endParaRPr sz="1200">
              <a:solidFill>
                <a:srgbClr val="0F0F0F"/>
              </a:solidFill>
              <a:latin typeface="Roboto"/>
              <a:ea typeface="Roboto"/>
              <a:cs typeface="Roboto"/>
              <a:sym typeface="Roboto"/>
            </a:endParaRPr>
          </a:p>
          <a:p>
            <a:pPr indent="-304800" lvl="0" marL="457200" rtl="0" algn="l">
              <a:spcBef>
                <a:spcPts val="0"/>
              </a:spcBef>
              <a:spcAft>
                <a:spcPts val="0"/>
              </a:spcAft>
              <a:buClr>
                <a:srgbClr val="0F0F0F"/>
              </a:buClr>
              <a:buSzPts val="1200"/>
              <a:buFont typeface="Roboto"/>
              <a:buChar char="-"/>
            </a:pPr>
            <a:r>
              <a:rPr lang="en" sz="1200">
                <a:solidFill>
                  <a:srgbClr val="0F0F0F"/>
                </a:solidFill>
                <a:latin typeface="Roboto"/>
                <a:ea typeface="Roboto"/>
                <a:cs typeface="Roboto"/>
                <a:sym typeface="Roboto"/>
              </a:rPr>
              <a:t>Beside that, the species count fluctuates but birdwatching activities are relatively stable throughout the year.</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c41df09d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c41df09d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Neil</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Overall, we successfully created a scalable forecast model with robust accuracy, a streamlined pipeline for easy future updates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We built two two user-friendly tools that enhance birdwatching experiences and support habitat management and conservation efforts.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Tableau dashboard can help birdwatchers of all levels to effectively plan their outings with detailed statistical insights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maps provide a broader view of birding activity in MA. They highlight underbirded and heavily birded areas, helping to balance birdwatching activity and reduce environmental strain on the popular spots.</a:t>
            </a:r>
            <a:endParaRPr sz="1200">
              <a:solidFill>
                <a:srgbClr val="374151"/>
              </a:solidFill>
              <a:latin typeface="Roboto"/>
              <a:ea typeface="Roboto"/>
              <a:cs typeface="Roboto"/>
              <a:sym typeface="Roboto"/>
            </a:endParaRPr>
          </a:p>
          <a:p>
            <a:pPr indent="-304800" lvl="0" marL="457200" rtl="0" algn="l">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The tools can also facilitate future analysis of bird migration, species diversity, and urbanization effects on bird populations</a:t>
            </a:r>
            <a:endParaRPr sz="1200">
              <a:solidFill>
                <a:srgbClr val="37415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c8f31c7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c8f31c7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Neil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users found useful:</a:t>
            </a:r>
            <a:endParaRPr/>
          </a:p>
          <a:p>
            <a:pPr indent="0" lvl="0" marL="0" rtl="0" algn="l">
              <a:spcBef>
                <a:spcPts val="0"/>
              </a:spcBef>
              <a:spcAft>
                <a:spcPts val="0"/>
              </a:spcAft>
              <a:buNone/>
            </a:pPr>
            <a:r>
              <a:rPr lang="en"/>
              <a:t>It was </a:t>
            </a:r>
            <a:r>
              <a:rPr lang="en"/>
              <a:t>interactive</a:t>
            </a:r>
            <a:r>
              <a:rPr lang="en"/>
              <a:t> and easy to understand. It also had a lot of useful filters for both location and time that really help narrow down analysis of bird behavior.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users thought we could improve on:</a:t>
            </a:r>
            <a:endParaRPr/>
          </a:p>
          <a:p>
            <a:pPr indent="0" lvl="0" marL="0" rtl="0" algn="l">
              <a:spcBef>
                <a:spcPts val="0"/>
              </a:spcBef>
              <a:spcAft>
                <a:spcPts val="0"/>
              </a:spcAft>
              <a:buNone/>
            </a:pPr>
            <a:r>
              <a:rPr lang="en"/>
              <a:t>Jargon could be made easier to understand: for example detection rate could be likelihood. Also, our date filter, instead of being numerical and singular, should be a date range. Finally, there were some comments on improving the general format and layout to make it more intuitive.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9758604a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9758604a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Michael</a:t>
            </a:r>
            <a:endParaRPr sz="1200">
              <a:solidFill>
                <a:srgbClr val="374151"/>
              </a:solidFill>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24a448f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24a448f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Neil</a:t>
            </a:r>
            <a:endParaRPr>
              <a:solidFill>
                <a:schemeClr val="dk1"/>
              </a:solidFill>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To enhance and expand the project, several ideas are being explored. </a:t>
            </a:r>
            <a:endParaRPr>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First, to scale the forecast model across states or countries, we can streamline it by clustering similar bird species and regions. </a:t>
            </a:r>
            <a:endParaRPr>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Second, </a:t>
            </a:r>
            <a:r>
              <a:rPr lang="en">
                <a:solidFill>
                  <a:schemeClr val="dk1"/>
                </a:solidFill>
                <a:latin typeface="Times New Roman"/>
                <a:ea typeface="Times New Roman"/>
                <a:cs typeface="Times New Roman"/>
                <a:sym typeface="Times New Roman"/>
              </a:rPr>
              <a:t>continue</a:t>
            </a:r>
            <a:r>
              <a:rPr lang="en">
                <a:solidFill>
                  <a:schemeClr val="dk1"/>
                </a:solidFill>
                <a:latin typeface="Times New Roman"/>
                <a:ea typeface="Times New Roman"/>
                <a:cs typeface="Times New Roman"/>
                <a:sym typeface="Times New Roman"/>
              </a:rPr>
              <a:t> to search and integrate weather data of similar granularity with our existing time series data as regressor to the forecast model. Additionally, we want to include information on habitat type, such as wetlands, forest, and condition (land use, ) - this will help improve model accuracy and enhance understanding of birding activities</a:t>
            </a:r>
            <a:endParaRPr>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We also want to explore a hotspot-focused approach and include accessibility info to give more practical insights to users, and go a step further than just county-level information</a:t>
            </a:r>
            <a:endParaRPr>
              <a:solidFill>
                <a:schemeClr val="dk1"/>
              </a:solidFill>
              <a:latin typeface="Times New Roman"/>
              <a:ea typeface="Times New Roman"/>
              <a:cs typeface="Times New Roman"/>
              <a:sym typeface="Times New Roman"/>
            </a:endParaRPr>
          </a:p>
          <a:p>
            <a:pPr indent="-298450" lvl="0" marL="457200" rtl="0" algn="just">
              <a:lnSpc>
                <a:spcPct val="115000"/>
              </a:lnSpc>
              <a:spcBef>
                <a:spcPts val="0"/>
              </a:spcBef>
              <a:spcAft>
                <a:spcPts val="0"/>
              </a:spcAft>
              <a:buClr>
                <a:schemeClr val="dk1"/>
              </a:buClr>
              <a:buSzPts val="1100"/>
              <a:buFont typeface="Times New Roman"/>
              <a:buChar char="-"/>
            </a:pPr>
            <a:r>
              <a:rPr lang="en">
                <a:solidFill>
                  <a:schemeClr val="dk1"/>
                </a:solidFill>
                <a:latin typeface="Times New Roman"/>
                <a:ea typeface="Times New Roman"/>
                <a:cs typeface="Times New Roman"/>
                <a:sym typeface="Times New Roman"/>
              </a:rPr>
              <a:t>Finally, an infrastructure upgrade - specifically deploying cloud </a:t>
            </a:r>
            <a:r>
              <a:rPr lang="en">
                <a:solidFill>
                  <a:schemeClr val="dk1"/>
                </a:solidFill>
                <a:latin typeface="Times New Roman"/>
                <a:ea typeface="Times New Roman"/>
                <a:cs typeface="Times New Roman"/>
                <a:sym typeface="Times New Roman"/>
              </a:rPr>
              <a:t>solutions</a:t>
            </a:r>
            <a:r>
              <a:rPr lang="en">
                <a:solidFill>
                  <a:schemeClr val="dk1"/>
                </a:solidFill>
                <a:latin typeface="Times New Roman"/>
                <a:ea typeface="Times New Roman"/>
                <a:cs typeface="Times New Roman"/>
                <a:sym typeface="Times New Roman"/>
              </a:rPr>
              <a:t> for enhanced data housing and a flask app for </a:t>
            </a:r>
            <a:r>
              <a:rPr lang="en">
                <a:solidFill>
                  <a:schemeClr val="dk1"/>
                </a:solidFill>
                <a:latin typeface="Times New Roman"/>
                <a:ea typeface="Times New Roman"/>
                <a:cs typeface="Times New Roman"/>
                <a:sym typeface="Times New Roman"/>
              </a:rPr>
              <a:t>centralized</a:t>
            </a:r>
            <a:r>
              <a:rPr lang="en">
                <a:solidFill>
                  <a:schemeClr val="dk1"/>
                </a:solidFill>
                <a:latin typeface="Times New Roman"/>
                <a:ea typeface="Times New Roman"/>
                <a:cs typeface="Times New Roman"/>
                <a:sym typeface="Times New Roman"/>
              </a:rPr>
              <a:t> </a:t>
            </a:r>
            <a:r>
              <a:rPr lang="en">
                <a:solidFill>
                  <a:schemeClr val="dk1"/>
                </a:solidFill>
                <a:latin typeface="Times New Roman"/>
                <a:ea typeface="Times New Roman"/>
                <a:cs typeface="Times New Roman"/>
                <a:sym typeface="Times New Roman"/>
              </a:rPr>
              <a:t>access</a:t>
            </a:r>
            <a:r>
              <a:rPr lang="en">
                <a:solidFill>
                  <a:schemeClr val="dk1"/>
                </a:solidFill>
                <a:latin typeface="Times New Roman"/>
                <a:ea typeface="Times New Roman"/>
                <a:cs typeface="Times New Roman"/>
                <a:sym typeface="Times New Roman"/>
              </a:rPr>
              <a:t> to tools</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c85ca281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c85ca281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c6cf485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c6cf485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Final model</a:t>
            </a:r>
            <a:endParaRPr/>
          </a:p>
          <a:p>
            <a:pPr indent="-298450" lvl="0" marL="457200" rtl="0" algn="l">
              <a:spcBef>
                <a:spcPts val="0"/>
              </a:spcBef>
              <a:spcAft>
                <a:spcPts val="0"/>
              </a:spcAft>
              <a:buSzPts val="1100"/>
              <a:buChar char="-"/>
            </a:pPr>
            <a:r>
              <a:rPr lang="en"/>
              <a:t>Pipeline</a:t>
            </a:r>
            <a:endParaRPr/>
          </a:p>
          <a:p>
            <a:pPr indent="-298450" lvl="0" marL="457200" rtl="0" algn="l">
              <a:spcBef>
                <a:spcPts val="0"/>
              </a:spcBef>
              <a:spcAft>
                <a:spcPts val="0"/>
              </a:spcAft>
              <a:buSzPts val="1100"/>
              <a:buChar char="-"/>
            </a:pPr>
            <a:r>
              <a:rPr lang="en"/>
              <a:t>Birding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9c41df09d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9c41df09d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be78fb4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be78fb4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Michael</a:t>
            </a:r>
            <a:endParaRPr sz="1200">
              <a:solidFill>
                <a:srgbClr val="37415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a:p>
            <a:pPr indent="0" lvl="0" marL="0" rtl="0" algn="l">
              <a:lnSpc>
                <a:spcPct val="150000"/>
              </a:lnSpc>
              <a:spcBef>
                <a:spcPts val="0"/>
              </a:spcBef>
              <a:spcAft>
                <a:spcPts val="0"/>
              </a:spcAft>
              <a:buNone/>
            </a:pPr>
            <a:r>
              <a:rPr lang="en" sz="1600">
                <a:solidFill>
                  <a:srgbClr val="666666"/>
                </a:solidFill>
                <a:latin typeface="Proxima Nova"/>
                <a:ea typeface="Proxima Nova"/>
                <a:cs typeface="Proxima Nova"/>
                <a:sym typeface="Proxima Nova"/>
              </a:rPr>
              <a:t>After testing on 50 species, selected Prophet for final scaling due to comparable accuracy and faster runtime</a:t>
            </a:r>
            <a:endParaRPr sz="1200">
              <a:solidFill>
                <a:srgbClr val="37415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374151"/>
              </a:solidFill>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ec85ca281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ec85ca281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Michael</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330200" lvl="0" marL="457200" rtl="0" algn="l">
              <a:lnSpc>
                <a:spcPct val="150000"/>
              </a:lnSpc>
              <a:spcBef>
                <a:spcPts val="0"/>
              </a:spcBef>
              <a:spcAft>
                <a:spcPts val="0"/>
              </a:spcAft>
              <a:buClr>
                <a:srgbClr val="666666"/>
              </a:buClr>
              <a:buSzPts val="1600"/>
              <a:buFont typeface="Proxima Nova"/>
              <a:buChar char="●"/>
            </a:pPr>
            <a:r>
              <a:rPr lang="en" sz="1600">
                <a:solidFill>
                  <a:srgbClr val="666666"/>
                </a:solidFill>
                <a:latin typeface="Proxima Nova"/>
                <a:ea typeface="Proxima Nova"/>
                <a:cs typeface="Proxima Nova"/>
                <a:sym typeface="Proxima Nova"/>
              </a:rPr>
              <a:t>To get our model ready for the final dataset, we employed multiple techniques to make sure it was prepared</a:t>
            </a:r>
            <a:endParaRPr sz="1600">
              <a:solidFill>
                <a:srgbClr val="666666"/>
              </a:solidFill>
              <a:latin typeface="Proxima Nova"/>
              <a:ea typeface="Proxima Nova"/>
              <a:cs typeface="Proxima Nova"/>
              <a:sym typeface="Proxima Nova"/>
            </a:endParaRPr>
          </a:p>
          <a:p>
            <a:pPr indent="-330200" lvl="1" marL="914400" rtl="0" algn="l">
              <a:lnSpc>
                <a:spcPct val="150000"/>
              </a:lnSpc>
              <a:spcBef>
                <a:spcPts val="0"/>
              </a:spcBef>
              <a:spcAft>
                <a:spcPts val="0"/>
              </a:spcAft>
              <a:buClr>
                <a:srgbClr val="666666"/>
              </a:buClr>
              <a:buSzPts val="1600"/>
              <a:buFont typeface="Proxima Nova"/>
              <a:buChar char="○"/>
            </a:pPr>
            <a:r>
              <a:rPr lang="en" sz="1600">
                <a:solidFill>
                  <a:srgbClr val="666666"/>
                </a:solidFill>
                <a:latin typeface="Proxima Nova"/>
                <a:ea typeface="Proxima Nova"/>
                <a:cs typeface="Proxima Nova"/>
                <a:sym typeface="Proxima Nova"/>
              </a:rPr>
              <a:t>We made sure the dataset was compatible with prophet’s requirements.</a:t>
            </a:r>
            <a:endParaRPr sz="1600">
              <a:solidFill>
                <a:srgbClr val="666666"/>
              </a:solidFill>
              <a:latin typeface="Proxima Nova"/>
              <a:ea typeface="Proxima Nova"/>
              <a:cs typeface="Proxima Nova"/>
              <a:sym typeface="Proxima Nova"/>
            </a:endParaRPr>
          </a:p>
          <a:p>
            <a:pPr indent="-330200" lvl="1" marL="914400" rtl="0" algn="l">
              <a:lnSpc>
                <a:spcPct val="150000"/>
              </a:lnSpc>
              <a:spcBef>
                <a:spcPts val="0"/>
              </a:spcBef>
              <a:spcAft>
                <a:spcPts val="0"/>
              </a:spcAft>
              <a:buClr>
                <a:srgbClr val="666666"/>
              </a:buClr>
              <a:buSzPts val="1600"/>
              <a:buFont typeface="Proxima Nova"/>
              <a:buChar char="○"/>
            </a:pPr>
            <a:r>
              <a:rPr lang="en" sz="1600">
                <a:solidFill>
                  <a:srgbClr val="666666"/>
                </a:solidFill>
                <a:latin typeface="Proxima Nova"/>
                <a:ea typeface="Proxima Nova"/>
                <a:cs typeface="Proxima Nova"/>
                <a:sym typeface="Proxima Nova"/>
              </a:rPr>
              <a:t>Included logistic regression and with saturation points like adding capacity of 1 and floor of 0</a:t>
            </a:r>
            <a:endParaRPr sz="1600">
              <a:solidFill>
                <a:srgbClr val="666666"/>
              </a:solidFill>
              <a:latin typeface="Proxima Nova"/>
              <a:ea typeface="Proxima Nova"/>
              <a:cs typeface="Proxima Nova"/>
              <a:sym typeface="Proxima Nova"/>
            </a:endParaRPr>
          </a:p>
          <a:p>
            <a:pPr indent="-330200" lvl="0" marL="457200" rtl="0" algn="l">
              <a:lnSpc>
                <a:spcPct val="150000"/>
              </a:lnSpc>
              <a:spcBef>
                <a:spcPts val="0"/>
              </a:spcBef>
              <a:spcAft>
                <a:spcPts val="0"/>
              </a:spcAft>
              <a:buClr>
                <a:srgbClr val="666666"/>
              </a:buClr>
              <a:buSzPts val="1600"/>
              <a:buFont typeface="Proxima Nova"/>
              <a:buChar char="●"/>
            </a:pPr>
            <a:r>
              <a:rPr lang="en" sz="1600">
                <a:solidFill>
                  <a:srgbClr val="666666"/>
                </a:solidFill>
                <a:latin typeface="Proxima Nova"/>
                <a:ea typeface="Proxima Nova"/>
                <a:cs typeface="Proxima Nova"/>
                <a:sym typeface="Proxima Nova"/>
              </a:rPr>
              <a:t>For parameter tuning:</a:t>
            </a:r>
            <a:endParaRPr sz="1600">
              <a:solidFill>
                <a:srgbClr val="666666"/>
              </a:solidFill>
              <a:latin typeface="Proxima Nova"/>
              <a:ea typeface="Proxima Nova"/>
              <a:cs typeface="Proxima Nova"/>
              <a:sym typeface="Proxima Nova"/>
            </a:endParaRPr>
          </a:p>
          <a:p>
            <a:pPr indent="-330200" lvl="1" marL="914400" rtl="0" algn="l">
              <a:lnSpc>
                <a:spcPct val="150000"/>
              </a:lnSpc>
              <a:spcBef>
                <a:spcPts val="0"/>
              </a:spcBef>
              <a:spcAft>
                <a:spcPts val="0"/>
              </a:spcAft>
              <a:buClr>
                <a:srgbClr val="666666"/>
              </a:buClr>
              <a:buSzPts val="1600"/>
              <a:buFont typeface="Proxima Nova"/>
              <a:buChar char="○"/>
            </a:pPr>
            <a:r>
              <a:t/>
            </a:r>
            <a:endParaRPr sz="1600">
              <a:solidFill>
                <a:srgbClr val="666666"/>
              </a:solidFill>
              <a:latin typeface="Proxima Nova"/>
              <a:ea typeface="Proxima Nova"/>
              <a:cs typeface="Proxima Nova"/>
              <a:sym typeface="Proxima Nova"/>
            </a:endParaRPr>
          </a:p>
          <a:p>
            <a:pPr indent="-330200" lvl="0" marL="457200" rtl="0" algn="l">
              <a:lnSpc>
                <a:spcPct val="150000"/>
              </a:lnSpc>
              <a:spcBef>
                <a:spcPts val="0"/>
              </a:spcBef>
              <a:spcAft>
                <a:spcPts val="0"/>
              </a:spcAft>
              <a:buClr>
                <a:srgbClr val="666666"/>
              </a:buClr>
              <a:buSzPts val="1600"/>
              <a:buFont typeface="Proxima Nova"/>
              <a:buChar char="●"/>
            </a:pPr>
            <a:r>
              <a:t/>
            </a:r>
            <a:endParaRPr sz="1600">
              <a:solidFill>
                <a:srgbClr val="666666"/>
              </a:solidFill>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c85ca281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c85ca281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Hajera</a:t>
            </a:r>
            <a:endParaRPr sz="1300">
              <a:solidFill>
                <a:schemeClr val="dk1"/>
              </a:solidFill>
              <a:latin typeface="Roboto"/>
              <a:ea typeface="Roboto"/>
              <a:cs typeface="Roboto"/>
              <a:sym typeface="Roboto"/>
            </a:endParaRPr>
          </a:p>
          <a:p>
            <a:pPr indent="-311150" lvl="0" marL="457200" rtl="0" algn="l">
              <a:lnSpc>
                <a:spcPct val="150000"/>
              </a:lnSpc>
              <a:spcBef>
                <a:spcPts val="1200"/>
              </a:spcBef>
              <a:spcAft>
                <a:spcPts val="0"/>
              </a:spcAft>
              <a:buClr>
                <a:schemeClr val="dk1"/>
              </a:buClr>
              <a:buSzPts val="1300"/>
              <a:buFont typeface="Roboto"/>
              <a:buChar char="-"/>
            </a:pPr>
            <a:r>
              <a:rPr lang="en" sz="1300">
                <a:solidFill>
                  <a:schemeClr val="dk1"/>
                </a:solidFill>
                <a:latin typeface="Roboto"/>
                <a:ea typeface="Roboto"/>
                <a:cs typeface="Roboto"/>
                <a:sym typeface="Roboto"/>
              </a:rPr>
              <a:t>Runtime</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The performance of the models was satisfactory, with a median RMSE of 0.007 and median MAE of 0.005 . </a:t>
            </a:r>
            <a:endParaRPr sz="1300">
              <a:solidFill>
                <a:schemeClr val="dk1"/>
              </a:solidFill>
              <a:latin typeface="Roboto"/>
              <a:ea typeface="Roboto"/>
              <a:cs typeface="Roboto"/>
              <a:sym typeface="Roboto"/>
            </a:endParaRPr>
          </a:p>
          <a:p>
            <a:pPr indent="-311150" lvl="0" marL="4572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As can be seen in the RMS and MAE boxplots for each county in the figures below, model performance varies across different counties.,</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Models for densely populated counties like Middlesex, Norfolk, and Essex have higher accuracy and this is likely due to higher number checklists submitted and better data collection happening there</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Counties with rich nature landscapes like Barnstable and Hampshire also have good model performance.</a:t>
            </a:r>
            <a:endParaRPr sz="1300">
              <a:solidFill>
                <a:schemeClr val="dk1"/>
              </a:solidFill>
              <a:latin typeface="Roboto"/>
              <a:ea typeface="Roboto"/>
              <a:cs typeface="Roboto"/>
              <a:sym typeface="Roboto"/>
            </a:endParaRPr>
          </a:p>
          <a:p>
            <a:pPr indent="-311150" lvl="1" marL="914400" rtl="0" algn="l">
              <a:lnSpc>
                <a:spcPct val="150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But In contrast, models for Nantucket and Dukes islands, have high variability in performance, likely because they are less accessible hence limited data</a:t>
            </a:r>
            <a:endParaRPr sz="1300">
              <a:solidFill>
                <a:schemeClr val="dk1"/>
              </a:solidFill>
              <a:latin typeface="Roboto"/>
              <a:ea typeface="Roboto"/>
              <a:cs typeface="Roboto"/>
              <a:sym typeface="Roboto"/>
            </a:endParaRPr>
          </a:p>
          <a:p>
            <a:pPr indent="0" lvl="0" marL="0" rtl="0" algn="l">
              <a:lnSpc>
                <a:spcPct val="150000"/>
              </a:lnSpc>
              <a:spcBef>
                <a:spcPts val="1200"/>
              </a:spcBef>
              <a:spcAft>
                <a:spcPts val="0"/>
              </a:spcAft>
              <a:buNone/>
            </a:pPr>
            <a:r>
              <a:t/>
            </a:r>
            <a:endParaRPr sz="1300">
              <a:solidFill>
                <a:schemeClr val="dk1"/>
              </a:solidFill>
              <a:latin typeface="Roboto"/>
              <a:ea typeface="Roboto"/>
              <a:cs typeface="Roboto"/>
              <a:sym typeface="Roboto"/>
            </a:endParaRPr>
          </a:p>
          <a:p>
            <a:pPr indent="0" lvl="0" marL="0" rtl="0" algn="l">
              <a:lnSpc>
                <a:spcPct val="150000"/>
              </a:lnSpc>
              <a:spcBef>
                <a:spcPts val="1200"/>
              </a:spcBef>
              <a:spcAft>
                <a:spcPts val="1200"/>
              </a:spcAft>
              <a:buNone/>
            </a:pPr>
            <a:r>
              <a:t/>
            </a:r>
            <a:endParaRPr sz="1300">
              <a:solidFill>
                <a:schemeClr val="dk1"/>
              </a:solidFill>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c85ca281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ec85ca281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Hajera</a:t>
            </a:r>
            <a:endParaRPr sz="1200">
              <a:solidFill>
                <a:schemeClr val="dk1"/>
              </a:solidFill>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Model performance also varies across species.</a:t>
            </a:r>
            <a:endParaRPr sz="1200">
              <a:solidFill>
                <a:schemeClr val="dk1"/>
              </a:solidFill>
              <a:latin typeface="Roboto"/>
              <a:ea typeface="Roboto"/>
              <a:cs typeface="Roboto"/>
              <a:sym typeface="Roboto"/>
            </a:endParaRPr>
          </a:p>
          <a:p>
            <a:pPr indent="-304800" lvl="0" marL="457200" rtl="0" algn="l">
              <a:lnSpc>
                <a:spcPct val="150000"/>
              </a:lnSpc>
              <a:spcBef>
                <a:spcPts val="12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The model has very high predictive accuracy for migratory birds which is likely due to their pronounced seasonality patterns. An example is the Baltimore Oriole in this graph  with the 0.002 rmse and 0.001 mae.</a:t>
            </a:r>
            <a:endParaRPr sz="1200">
              <a:solidFill>
                <a:schemeClr val="dk1"/>
              </a:solidFill>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Models for resident, year-round birds have lower accuracy, possibly due to their widespread presence resulting in variable detection patterns and user underreporting. An example is the White-breasted Nuthatch. As you can see, the forecast has higher RMSE and a wider confidence interval than the Baltimore Oriole</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c85ca28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c85ca28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Hajera</a:t>
            </a:r>
            <a:endParaRPr sz="1200">
              <a:solidFill>
                <a:schemeClr val="dk1"/>
              </a:solidFill>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3. The model also performed well with species that are more elusive, such as falcons and owls. As you can see, Merlin has very low detection rate, yet the model still performs well.</a:t>
            </a:r>
            <a:endParaRPr sz="1200">
              <a:solidFill>
                <a:schemeClr val="dk1"/>
              </a:solidFill>
              <a:latin typeface="Roboto"/>
              <a:ea typeface="Roboto"/>
              <a:cs typeface="Roboto"/>
              <a:sym typeface="Roboto"/>
            </a:endParaRPr>
          </a:p>
          <a:p>
            <a:pPr indent="0" lvl="0" marL="0" rtl="0" algn="l">
              <a:lnSpc>
                <a:spcPct val="150000"/>
              </a:lnSpc>
              <a:spcBef>
                <a:spcPts val="1200"/>
              </a:spcBef>
              <a:spcAft>
                <a:spcPts val="1200"/>
              </a:spcAft>
              <a:buClr>
                <a:schemeClr val="dk1"/>
              </a:buClr>
              <a:buSzPts val="1100"/>
              <a:buFont typeface="Arial"/>
              <a:buNone/>
            </a:pPr>
            <a:r>
              <a:rPr lang="en" sz="1200">
                <a:solidFill>
                  <a:schemeClr val="dk1"/>
                </a:solidFill>
                <a:latin typeface="Roboto"/>
                <a:ea typeface="Roboto"/>
                <a:cs typeface="Roboto"/>
                <a:sym typeface="Roboto"/>
              </a:rPr>
              <a:t>4. Overall, the model captured trends and seasonality very well, particularly when changes occurred gradually, as seen with the increase for the Red-breasted Nuthatch in Franklin in 2020-2021. However, it struggles with abrupt, short-term fluctuations, like the sharp and small rise in 2022 (in the same figure)</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9c41df09d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9c41df09d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600">
                <a:solidFill>
                  <a:srgbClr val="666666"/>
                </a:solidFill>
                <a:latin typeface="Proxima Nova"/>
                <a:ea typeface="Proxima Nova"/>
                <a:cs typeface="Proxima Nova"/>
                <a:sym typeface="Proxima Nova"/>
              </a:rPr>
              <a:t>Neil</a:t>
            </a:r>
            <a:endParaRPr sz="1600">
              <a:solidFill>
                <a:srgbClr val="666666"/>
              </a:solidFill>
              <a:latin typeface="Proxima Nova"/>
              <a:ea typeface="Proxima Nova"/>
              <a:cs typeface="Proxima Nova"/>
              <a:sym typeface="Proxima Nova"/>
            </a:endParaRPr>
          </a:p>
          <a:p>
            <a:pPr indent="0" lvl="0" marL="0" rtl="0" algn="l">
              <a:lnSpc>
                <a:spcPct val="150000"/>
              </a:lnSpc>
              <a:spcBef>
                <a:spcPts val="1200"/>
              </a:spcBef>
              <a:spcAft>
                <a:spcPts val="0"/>
              </a:spcAft>
              <a:buClr>
                <a:schemeClr val="dk1"/>
              </a:buClr>
              <a:buSzPts val="1100"/>
              <a:buFont typeface="Arial"/>
              <a:buNone/>
            </a:pPr>
            <a:r>
              <a:rPr lang="en" sz="1600">
                <a:solidFill>
                  <a:srgbClr val="666666"/>
                </a:solidFill>
                <a:latin typeface="Proxima Nova"/>
                <a:ea typeface="Proxima Nova"/>
                <a:cs typeface="Proxima Nova"/>
                <a:sym typeface="Proxima Nova"/>
              </a:rPr>
              <a:t>Our research </a:t>
            </a:r>
            <a:r>
              <a:rPr lang="en" sz="1600">
                <a:solidFill>
                  <a:srgbClr val="666666"/>
                </a:solidFill>
                <a:latin typeface="Proxima Nova"/>
                <a:ea typeface="Proxima Nova"/>
                <a:cs typeface="Proxima Nova"/>
                <a:sym typeface="Proxima Nova"/>
              </a:rPr>
              <a:t>revealed</a:t>
            </a:r>
            <a:r>
              <a:rPr lang="en" sz="1600">
                <a:solidFill>
                  <a:srgbClr val="666666"/>
                </a:solidFill>
                <a:latin typeface="Proxima Nova"/>
                <a:ea typeface="Proxima Nova"/>
                <a:cs typeface="Proxima Nova"/>
                <a:sym typeface="Proxima Nova"/>
              </a:rPr>
              <a:t> that birds' migratory and movement behaviors are influenced by varying environmental conditions, and so incorporating relevant regressors into the Prophet model will allow us to better capture these relationships, and improve our predictions.</a:t>
            </a:r>
            <a:endParaRPr sz="1600">
              <a:solidFill>
                <a:srgbClr val="666666"/>
              </a:solidFill>
              <a:latin typeface="Proxima Nova"/>
              <a:ea typeface="Proxima Nova"/>
              <a:cs typeface="Proxima Nova"/>
              <a:sym typeface="Proxima Nova"/>
            </a:endParaRPr>
          </a:p>
          <a:p>
            <a:pPr indent="0" lvl="0" marL="0" rtl="0" algn="l">
              <a:lnSpc>
                <a:spcPct val="150000"/>
              </a:lnSpc>
              <a:spcBef>
                <a:spcPts val="1200"/>
              </a:spcBef>
              <a:spcAft>
                <a:spcPts val="0"/>
              </a:spcAft>
              <a:buClr>
                <a:schemeClr val="dk1"/>
              </a:buClr>
              <a:buSzPts val="1100"/>
              <a:buFont typeface="Arial"/>
              <a:buNone/>
            </a:pPr>
            <a:r>
              <a:rPr lang="en" sz="1600">
                <a:solidFill>
                  <a:srgbClr val="666666"/>
                </a:solidFill>
                <a:latin typeface="Proxima Nova"/>
                <a:ea typeface="Proxima Nova"/>
                <a:cs typeface="Proxima Nova"/>
                <a:sym typeface="Proxima Nova"/>
              </a:rPr>
              <a:t>The two environmental regressors we used were average temperature and precipitation. These metrics were sourced from the NCEI.</a:t>
            </a:r>
            <a:endParaRPr sz="1600">
              <a:solidFill>
                <a:srgbClr val="666666"/>
              </a:solidFill>
              <a:latin typeface="Proxima Nova"/>
              <a:ea typeface="Proxima Nova"/>
              <a:cs typeface="Proxima Nova"/>
              <a:sym typeface="Proxima Nova"/>
            </a:endParaRPr>
          </a:p>
          <a:p>
            <a:pPr indent="0" lvl="0" marL="0" rtl="0" algn="l">
              <a:lnSpc>
                <a:spcPct val="150000"/>
              </a:lnSpc>
              <a:spcBef>
                <a:spcPts val="1200"/>
              </a:spcBef>
              <a:spcAft>
                <a:spcPts val="1200"/>
              </a:spcAft>
              <a:buClr>
                <a:schemeClr val="dk1"/>
              </a:buClr>
              <a:buSzPts val="1100"/>
              <a:buFont typeface="Arial"/>
              <a:buNone/>
            </a:pPr>
            <a:r>
              <a:rPr lang="en" sz="1600">
                <a:solidFill>
                  <a:srgbClr val="666666"/>
                </a:solidFill>
                <a:latin typeface="Proxima Nova"/>
                <a:ea typeface="Proxima Nova"/>
                <a:cs typeface="Proxima Nova"/>
                <a:sym typeface="Proxima Nova"/>
              </a:rPr>
              <a:t>As seen from the table above, the inclusion of temperature and precipitation as regressors in the Prophet model resulted in a slight increase in RMSE. This could likely be attributed to the mismatch in data aggregation levels: the NCEI dataset is monthly, while eBird data is weekly, causing identical regressor values for four data entries within the same month. Because the regressors did not enhance the model, we decided to exclude them from the final model iteration.</a:t>
            </a:r>
            <a:endParaRPr sz="1600">
              <a:solidFill>
                <a:srgbClr val="666666"/>
              </a:solidFill>
              <a:latin typeface="Proxima Nova"/>
              <a:ea typeface="Proxima Nova"/>
              <a:cs typeface="Proxima Nova"/>
              <a:sym typeface="Proxima Nov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tabsoft.co/3uFSm5S"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bit.ly/3R7xhZH" TargetMode="External"/><Relationship Id="rId4" Type="http://schemas.openxmlformats.org/officeDocument/2006/relationships/image" Target="../media/image18.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4.png"/><Relationship Id="rId8"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5.png"/><Relationship Id="rId11" Type="http://schemas.openxmlformats.org/officeDocument/2006/relationships/image" Target="../media/image35.png"/><Relationship Id="rId10" Type="http://schemas.openxmlformats.org/officeDocument/2006/relationships/image" Target="../media/image19.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31.png"/><Relationship Id="rId8"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4602899" y="2036250"/>
            <a:ext cx="4541100" cy="3888324"/>
          </a:xfrm>
          <a:prstGeom prst="rect">
            <a:avLst/>
          </a:prstGeom>
          <a:noFill/>
          <a:ln>
            <a:noFill/>
          </a:ln>
        </p:spPr>
      </p:pic>
      <p:sp>
        <p:nvSpPr>
          <p:cNvPr id="57" name="Google Shape;57;p13"/>
          <p:cNvSpPr txBox="1"/>
          <p:nvPr>
            <p:ph type="ctrTitle"/>
          </p:nvPr>
        </p:nvSpPr>
        <p:spPr>
          <a:xfrm>
            <a:off x="438700" y="682750"/>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Optimal Birdwatching in Massachusetts: </a:t>
            </a:r>
            <a:endParaRPr sz="2500"/>
          </a:p>
          <a:p>
            <a:pPr indent="0" lvl="0" marL="0" rtl="0" algn="ctr">
              <a:spcBef>
                <a:spcPts val="0"/>
              </a:spcBef>
              <a:spcAft>
                <a:spcPts val="0"/>
              </a:spcAft>
              <a:buNone/>
            </a:pPr>
            <a:r>
              <a:rPr lang="en" sz="2500"/>
              <a:t>Species Frequency Forecasts &amp;</a:t>
            </a:r>
            <a:endParaRPr sz="2500"/>
          </a:p>
          <a:p>
            <a:pPr indent="0" lvl="0" marL="0" rtl="0" algn="ctr">
              <a:spcBef>
                <a:spcPts val="0"/>
              </a:spcBef>
              <a:spcAft>
                <a:spcPts val="0"/>
              </a:spcAft>
              <a:buNone/>
            </a:pPr>
            <a:r>
              <a:rPr lang="en" sz="2500"/>
              <a:t>Birding Activity Analysis</a:t>
            </a:r>
            <a:endParaRPr sz="2500"/>
          </a:p>
        </p:txBody>
      </p:sp>
      <p:sp>
        <p:nvSpPr>
          <p:cNvPr id="58" name="Google Shape;58;p13"/>
          <p:cNvSpPr txBox="1"/>
          <p:nvPr>
            <p:ph idx="1" type="subTitle"/>
          </p:nvPr>
        </p:nvSpPr>
        <p:spPr>
          <a:xfrm>
            <a:off x="362500" y="3438873"/>
            <a:ext cx="8520600" cy="733500"/>
          </a:xfrm>
          <a:prstGeom prst="rect">
            <a:avLst/>
          </a:prstGeom>
        </p:spPr>
        <p:txBody>
          <a:bodyPr anchorCtr="0" anchor="t" bIns="91425" lIns="91425" spcFirstLastPara="1" rIns="91425" wrap="square" tIns="91425">
            <a:normAutofit lnSpcReduction="10000"/>
          </a:bodyPr>
          <a:lstStyle/>
          <a:p>
            <a:pPr indent="0" lvl="0" marL="0" rtl="0" algn="ctr">
              <a:lnSpc>
                <a:spcPct val="80000"/>
              </a:lnSpc>
              <a:spcBef>
                <a:spcPts val="0"/>
              </a:spcBef>
              <a:spcAft>
                <a:spcPts val="0"/>
              </a:spcAft>
              <a:buSzPts val="935"/>
              <a:buNone/>
            </a:pPr>
            <a:r>
              <a:rPr lang="en" sz="1600"/>
              <a:t>Phase 2 - Final Presentation</a:t>
            </a:r>
            <a:endParaRPr sz="1600"/>
          </a:p>
          <a:p>
            <a:pPr indent="0" lvl="0" marL="0" rtl="0" algn="ctr">
              <a:lnSpc>
                <a:spcPct val="80000"/>
              </a:lnSpc>
              <a:spcBef>
                <a:spcPts val="0"/>
              </a:spcBef>
              <a:spcAft>
                <a:spcPts val="0"/>
              </a:spcAft>
              <a:buSzPts val="935"/>
              <a:buNone/>
            </a:pPr>
            <a:r>
              <a:t/>
            </a:r>
            <a:endParaRPr sz="1600"/>
          </a:p>
          <a:p>
            <a:pPr indent="0" lvl="0" marL="0" rtl="0" algn="ctr">
              <a:lnSpc>
                <a:spcPct val="80000"/>
              </a:lnSpc>
              <a:spcBef>
                <a:spcPts val="0"/>
              </a:spcBef>
              <a:spcAft>
                <a:spcPts val="0"/>
              </a:spcAft>
              <a:buSzPts val="935"/>
              <a:buNone/>
            </a:pPr>
            <a:r>
              <a:rPr lang="en" sz="1600"/>
              <a:t> Team 2: Michael Aldoroty, Neil Ghosh, Nhat Pham, Hajera Siddiqui</a:t>
            </a:r>
            <a:endParaRPr sz="1600"/>
          </a:p>
        </p:txBody>
      </p:sp>
      <p:sp>
        <p:nvSpPr>
          <p:cNvPr id="59" name="Google Shape;59;p13"/>
          <p:cNvSpPr txBox="1"/>
          <p:nvPr>
            <p:ph idx="1" type="subTitle"/>
          </p:nvPr>
        </p:nvSpPr>
        <p:spPr>
          <a:xfrm>
            <a:off x="311700" y="4312525"/>
            <a:ext cx="8520600" cy="9825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600"/>
              <a:t>DS 5500</a:t>
            </a:r>
            <a:endParaRPr sz="1600"/>
          </a:p>
          <a:p>
            <a:pPr indent="0" lvl="0" marL="0" rtl="0" algn="ctr">
              <a:lnSpc>
                <a:spcPct val="80000"/>
              </a:lnSpc>
              <a:spcBef>
                <a:spcPts val="0"/>
              </a:spcBef>
              <a:spcAft>
                <a:spcPts val="0"/>
              </a:spcAft>
              <a:buSzPts val="935"/>
              <a:buNone/>
            </a:pPr>
            <a:r>
              <a:t/>
            </a:r>
            <a:endParaRPr sz="1600"/>
          </a:p>
        </p:txBody>
      </p:sp>
      <p:pic>
        <p:nvPicPr>
          <p:cNvPr id="60" name="Google Shape;60;p13"/>
          <p:cNvPicPr preferRelativeResize="0"/>
          <p:nvPr/>
        </p:nvPicPr>
        <p:blipFill>
          <a:blip r:embed="rId4">
            <a:alphaModFix/>
          </a:blip>
          <a:stretch>
            <a:fillRect/>
          </a:stretch>
        </p:blipFill>
        <p:spPr>
          <a:xfrm>
            <a:off x="-800" y="0"/>
            <a:ext cx="1658123" cy="1635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Automation Pipeline</a:t>
            </a:r>
            <a:endParaRPr/>
          </a:p>
          <a:p>
            <a:pPr indent="0" lvl="0" marL="0" rtl="0" algn="l">
              <a:spcBef>
                <a:spcPts val="0"/>
              </a:spcBef>
              <a:spcAft>
                <a:spcPts val="0"/>
              </a:spcAft>
              <a:buNone/>
            </a:pPr>
            <a:r>
              <a:t/>
            </a:r>
            <a:endParaRPr/>
          </a:p>
        </p:txBody>
      </p:sp>
      <p:pic>
        <p:nvPicPr>
          <p:cNvPr id="138" name="Google Shape;138;p22"/>
          <p:cNvPicPr preferRelativeResize="0"/>
          <p:nvPr/>
        </p:nvPicPr>
        <p:blipFill>
          <a:blip r:embed="rId3">
            <a:alphaModFix/>
          </a:blip>
          <a:stretch>
            <a:fillRect/>
          </a:stretch>
        </p:blipFill>
        <p:spPr>
          <a:xfrm>
            <a:off x="908575" y="1680475"/>
            <a:ext cx="652675" cy="625275"/>
          </a:xfrm>
          <a:prstGeom prst="rect">
            <a:avLst/>
          </a:prstGeom>
          <a:noFill/>
          <a:ln>
            <a:noFill/>
          </a:ln>
        </p:spPr>
      </p:pic>
      <p:pic>
        <p:nvPicPr>
          <p:cNvPr id="139" name="Google Shape;139;p22"/>
          <p:cNvPicPr preferRelativeResize="0"/>
          <p:nvPr/>
        </p:nvPicPr>
        <p:blipFill>
          <a:blip r:embed="rId4">
            <a:alphaModFix/>
          </a:blip>
          <a:stretch>
            <a:fillRect/>
          </a:stretch>
        </p:blipFill>
        <p:spPr>
          <a:xfrm>
            <a:off x="853380" y="1049225"/>
            <a:ext cx="772771" cy="625275"/>
          </a:xfrm>
          <a:prstGeom prst="rect">
            <a:avLst/>
          </a:prstGeom>
          <a:noFill/>
          <a:ln>
            <a:noFill/>
          </a:ln>
        </p:spPr>
      </p:pic>
      <p:pic>
        <p:nvPicPr>
          <p:cNvPr id="140" name="Google Shape;140;p22"/>
          <p:cNvPicPr preferRelativeResize="0"/>
          <p:nvPr/>
        </p:nvPicPr>
        <p:blipFill>
          <a:blip r:embed="rId5">
            <a:alphaModFix/>
          </a:blip>
          <a:stretch>
            <a:fillRect/>
          </a:stretch>
        </p:blipFill>
        <p:spPr>
          <a:xfrm>
            <a:off x="913425" y="2458150"/>
            <a:ext cx="652676" cy="478589"/>
          </a:xfrm>
          <a:prstGeom prst="rect">
            <a:avLst/>
          </a:prstGeom>
          <a:noFill/>
          <a:ln>
            <a:noFill/>
          </a:ln>
        </p:spPr>
      </p:pic>
      <p:pic>
        <p:nvPicPr>
          <p:cNvPr id="141" name="Google Shape;141;p22"/>
          <p:cNvPicPr preferRelativeResize="0"/>
          <p:nvPr/>
        </p:nvPicPr>
        <p:blipFill>
          <a:blip r:embed="rId6">
            <a:alphaModFix/>
          </a:blip>
          <a:stretch>
            <a:fillRect/>
          </a:stretch>
        </p:blipFill>
        <p:spPr>
          <a:xfrm>
            <a:off x="801522" y="3287225"/>
            <a:ext cx="652675" cy="508970"/>
          </a:xfrm>
          <a:prstGeom prst="rect">
            <a:avLst/>
          </a:prstGeom>
          <a:noFill/>
          <a:ln>
            <a:noFill/>
          </a:ln>
        </p:spPr>
      </p:pic>
      <p:pic>
        <p:nvPicPr>
          <p:cNvPr id="142" name="Google Shape;142;p22"/>
          <p:cNvPicPr preferRelativeResize="0"/>
          <p:nvPr/>
        </p:nvPicPr>
        <p:blipFill>
          <a:blip r:embed="rId7">
            <a:alphaModFix/>
          </a:blip>
          <a:stretch>
            <a:fillRect/>
          </a:stretch>
        </p:blipFill>
        <p:spPr>
          <a:xfrm>
            <a:off x="801147" y="4064275"/>
            <a:ext cx="724840" cy="625275"/>
          </a:xfrm>
          <a:prstGeom prst="rect">
            <a:avLst/>
          </a:prstGeom>
          <a:noFill/>
          <a:ln>
            <a:noFill/>
          </a:ln>
        </p:spPr>
      </p:pic>
      <p:sp>
        <p:nvSpPr>
          <p:cNvPr id="143" name="Google Shape;143;p22"/>
          <p:cNvSpPr txBox="1"/>
          <p:nvPr/>
        </p:nvSpPr>
        <p:spPr>
          <a:xfrm>
            <a:off x="2244175" y="1140163"/>
            <a:ext cx="3608400" cy="4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Download latest data (yearly)</a:t>
            </a:r>
            <a:endParaRPr sz="1800">
              <a:solidFill>
                <a:schemeClr val="dk2"/>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dk2"/>
              </a:solidFill>
              <a:latin typeface="Proxima Nova"/>
              <a:ea typeface="Proxima Nova"/>
              <a:cs typeface="Proxima Nova"/>
              <a:sym typeface="Proxima Nova"/>
            </a:endParaRPr>
          </a:p>
        </p:txBody>
      </p:sp>
      <p:sp>
        <p:nvSpPr>
          <p:cNvPr id="144" name="Google Shape;144;p22"/>
          <p:cNvSpPr txBox="1"/>
          <p:nvPr/>
        </p:nvSpPr>
        <p:spPr>
          <a:xfrm>
            <a:off x="2244175" y="1750725"/>
            <a:ext cx="3661200" cy="4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Data cleaning in R, Python</a:t>
            </a:r>
            <a:endParaRPr sz="1800">
              <a:solidFill>
                <a:schemeClr val="dk2"/>
              </a:solidFill>
              <a:latin typeface="Proxima Nova"/>
              <a:ea typeface="Proxima Nova"/>
              <a:cs typeface="Proxima Nova"/>
              <a:sym typeface="Proxima Nova"/>
            </a:endParaRPr>
          </a:p>
        </p:txBody>
      </p:sp>
      <p:sp>
        <p:nvSpPr>
          <p:cNvPr id="145" name="Google Shape;145;p22"/>
          <p:cNvSpPr txBox="1"/>
          <p:nvPr/>
        </p:nvSpPr>
        <p:spPr>
          <a:xfrm>
            <a:off x="2244175" y="2422625"/>
            <a:ext cx="672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Merge new entries into a rolling 10-year dataset for </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model training</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146" name="Google Shape;146;p22"/>
          <p:cNvSpPr txBox="1"/>
          <p:nvPr/>
        </p:nvSpPr>
        <p:spPr>
          <a:xfrm>
            <a:off x="2244175" y="3255363"/>
            <a:ext cx="67209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Proxima Nova"/>
                <a:ea typeface="Proxima Nova"/>
                <a:cs typeface="Proxima Nova"/>
                <a:sym typeface="Proxima Nova"/>
              </a:rPr>
              <a:t>Retrain forecast models with new data</a:t>
            </a:r>
            <a:endParaRPr sz="1800">
              <a:solidFill>
                <a:schemeClr val="dk2"/>
              </a:solidFill>
              <a:latin typeface="Proxima Nova"/>
              <a:ea typeface="Proxima Nova"/>
              <a:cs typeface="Proxima Nova"/>
              <a:sym typeface="Proxima Nova"/>
            </a:endParaRPr>
          </a:p>
          <a:p>
            <a:pPr indent="0" lvl="0" marL="0" rtl="0" algn="l">
              <a:lnSpc>
                <a:spcPct val="115000"/>
              </a:lnSpc>
              <a:spcBef>
                <a:spcPts val="1200"/>
              </a:spcBef>
              <a:spcAft>
                <a:spcPts val="0"/>
              </a:spcAft>
              <a:buNone/>
            </a:pPr>
            <a:r>
              <a:t/>
            </a:r>
            <a:endParaRPr sz="1800">
              <a:solidFill>
                <a:schemeClr val="dk2"/>
              </a:solidFill>
              <a:latin typeface="Proxima Nova"/>
              <a:ea typeface="Proxima Nova"/>
              <a:cs typeface="Proxima Nova"/>
              <a:sym typeface="Proxima Nova"/>
            </a:endParaRPr>
          </a:p>
        </p:txBody>
      </p:sp>
      <p:sp>
        <p:nvSpPr>
          <p:cNvPr id="147" name="Google Shape;147;p22"/>
          <p:cNvSpPr txBox="1"/>
          <p:nvPr/>
        </p:nvSpPr>
        <p:spPr>
          <a:xfrm>
            <a:off x="2244175" y="3988075"/>
            <a:ext cx="6720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Update analyses to reflect latest patterns</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2"/>
                </a:solidFill>
                <a:latin typeface="Proxima Nova"/>
                <a:ea typeface="Proxima Nova"/>
                <a:cs typeface="Proxima Nova"/>
                <a:sym typeface="Proxima Nova"/>
              </a:rPr>
              <a:t>Sync and display updated results on Tableau dashboard</a:t>
            </a:r>
            <a:endParaRPr sz="1800">
              <a:solidFill>
                <a:schemeClr val="dk2"/>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500"/>
              <a:t>Updated Dashboard</a:t>
            </a:r>
            <a:endParaRPr sz="3500"/>
          </a:p>
        </p:txBody>
      </p:sp>
      <p:sp>
        <p:nvSpPr>
          <p:cNvPr id="153" name="Google Shape;153;p23"/>
          <p:cNvSpPr txBox="1"/>
          <p:nvPr/>
        </p:nvSpPr>
        <p:spPr>
          <a:xfrm>
            <a:off x="2868900" y="80000"/>
            <a:ext cx="3000000" cy="4002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lang="en" u="sng">
                <a:solidFill>
                  <a:schemeClr val="lt1"/>
                </a:solidFill>
                <a:latin typeface="Proxima Nova"/>
                <a:ea typeface="Proxima Nova"/>
                <a:cs typeface="Proxima Nova"/>
                <a:sym typeface="Proxima Nova"/>
                <a:hlinkClick r:id="rId3">
                  <a:extLst>
                    <a:ext uri="{A12FA001-AC4F-418D-AE19-62706E023703}">
                      <ahyp:hlinkClr val="tx"/>
                    </a:ext>
                  </a:extLst>
                </a:hlinkClick>
              </a:rPr>
              <a:t>https://tabsoft.co/3uFSm5S</a:t>
            </a:r>
            <a:endParaRPr>
              <a:solidFill>
                <a:schemeClr val="lt1"/>
              </a:solidFill>
              <a:latin typeface="Proxima Nova"/>
              <a:ea typeface="Proxima Nova"/>
              <a:cs typeface="Proxima Nova"/>
              <a:sym typeface="Proxima Nova"/>
            </a:endParaRPr>
          </a:p>
        </p:txBody>
      </p:sp>
      <p:pic>
        <p:nvPicPr>
          <p:cNvPr id="154" name="Google Shape;154;p23"/>
          <p:cNvPicPr preferRelativeResize="0"/>
          <p:nvPr/>
        </p:nvPicPr>
        <p:blipFill>
          <a:blip r:embed="rId4">
            <a:alphaModFix/>
          </a:blip>
          <a:stretch>
            <a:fillRect/>
          </a:stretch>
        </p:blipFill>
        <p:spPr>
          <a:xfrm>
            <a:off x="1575788" y="494700"/>
            <a:ext cx="5992425" cy="337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600"/>
              <a:t>Birding Activity Analysis</a:t>
            </a:r>
            <a:endParaRPr sz="4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a:t>
            </a:r>
            <a:endParaRPr/>
          </a:p>
        </p:txBody>
      </p:sp>
      <p:sp>
        <p:nvSpPr>
          <p:cNvPr id="165" name="Google Shape;165;p25"/>
          <p:cNvSpPr txBox="1"/>
          <p:nvPr>
            <p:ph idx="1" type="body"/>
          </p:nvPr>
        </p:nvSpPr>
        <p:spPr>
          <a:xfrm>
            <a:off x="311700" y="3229650"/>
            <a:ext cx="8600400" cy="1486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n" sz="1600"/>
              <a:t>Objective: </a:t>
            </a:r>
            <a:r>
              <a:rPr lang="en" sz="1600"/>
              <a:t>identify</a:t>
            </a:r>
            <a:r>
              <a:rPr lang="en" sz="1600"/>
              <a:t> under-birded and heavily birded areas to guide birdwatchers and support conservation efforts</a:t>
            </a:r>
            <a:endParaRPr b="1" sz="1600"/>
          </a:p>
          <a:p>
            <a:pPr indent="-330200" lvl="0" marL="457200" rtl="0" algn="l">
              <a:lnSpc>
                <a:spcPct val="150000"/>
              </a:lnSpc>
              <a:spcBef>
                <a:spcPts val="0"/>
              </a:spcBef>
              <a:spcAft>
                <a:spcPts val="0"/>
              </a:spcAft>
              <a:buSzPts val="1600"/>
              <a:buChar char="●"/>
            </a:pPr>
            <a:r>
              <a:rPr b="1" lang="en" sz="1600"/>
              <a:t>Data</a:t>
            </a:r>
            <a:r>
              <a:rPr lang="en" sz="1600"/>
              <a:t>: 2022 eBird records, American Birding Association, MA Avian Records Committee </a:t>
            </a:r>
            <a:endParaRPr sz="1600"/>
          </a:p>
          <a:p>
            <a:pPr indent="0" lvl="0" marL="457200" rtl="0" algn="l">
              <a:lnSpc>
                <a:spcPct val="150000"/>
              </a:lnSpc>
              <a:spcBef>
                <a:spcPts val="1200"/>
              </a:spcBef>
              <a:spcAft>
                <a:spcPts val="1200"/>
              </a:spcAft>
              <a:buNone/>
            </a:pPr>
            <a:r>
              <a:t/>
            </a:r>
            <a:endParaRPr sz="1600"/>
          </a:p>
        </p:txBody>
      </p:sp>
      <p:pic>
        <p:nvPicPr>
          <p:cNvPr id="166" name="Google Shape;166;p25"/>
          <p:cNvPicPr preferRelativeResize="0"/>
          <p:nvPr/>
        </p:nvPicPr>
        <p:blipFill>
          <a:blip r:embed="rId3">
            <a:alphaModFix/>
          </a:blip>
          <a:stretch>
            <a:fillRect/>
          </a:stretch>
        </p:blipFill>
        <p:spPr>
          <a:xfrm>
            <a:off x="2302900" y="2563275"/>
            <a:ext cx="5067300" cy="514350"/>
          </a:xfrm>
          <a:prstGeom prst="rect">
            <a:avLst/>
          </a:prstGeom>
          <a:noFill/>
          <a:ln cap="flat" cmpd="sng" w="9525">
            <a:solidFill>
              <a:srgbClr val="858585"/>
            </a:solidFill>
            <a:prstDash val="dash"/>
            <a:round/>
            <a:headEnd len="sm" w="sm" type="none"/>
            <a:tailEnd len="sm" w="sm" type="none"/>
          </a:ln>
        </p:spPr>
      </p:pic>
      <p:pic>
        <p:nvPicPr>
          <p:cNvPr id="167" name="Google Shape;167;p25"/>
          <p:cNvPicPr preferRelativeResize="0"/>
          <p:nvPr/>
        </p:nvPicPr>
        <p:blipFill>
          <a:blip r:embed="rId4">
            <a:alphaModFix/>
          </a:blip>
          <a:stretch>
            <a:fillRect/>
          </a:stretch>
        </p:blipFill>
        <p:spPr>
          <a:xfrm>
            <a:off x="1273863" y="1239463"/>
            <a:ext cx="4981575" cy="533400"/>
          </a:xfrm>
          <a:prstGeom prst="rect">
            <a:avLst/>
          </a:prstGeom>
          <a:noFill/>
          <a:ln cap="flat" cmpd="sng" w="9525">
            <a:solidFill>
              <a:srgbClr val="858585"/>
            </a:solidFill>
            <a:prstDash val="dash"/>
            <a:round/>
            <a:headEnd len="sm" w="sm" type="none"/>
            <a:tailEnd len="sm" w="sm" type="none"/>
          </a:ln>
        </p:spPr>
      </p:pic>
      <p:pic>
        <p:nvPicPr>
          <p:cNvPr id="168" name="Google Shape;168;p25"/>
          <p:cNvPicPr preferRelativeResize="0"/>
          <p:nvPr/>
        </p:nvPicPr>
        <p:blipFill rotWithShape="1">
          <a:blip r:embed="rId5">
            <a:alphaModFix/>
          </a:blip>
          <a:srcRect b="0" l="0" r="0" t="19948"/>
          <a:stretch/>
        </p:blipFill>
        <p:spPr>
          <a:xfrm>
            <a:off x="4877400" y="1966013"/>
            <a:ext cx="2990850" cy="404125"/>
          </a:xfrm>
          <a:prstGeom prst="rect">
            <a:avLst/>
          </a:prstGeom>
          <a:noFill/>
          <a:ln cap="flat" cmpd="sng" w="9525">
            <a:solidFill>
              <a:srgbClr val="858585"/>
            </a:solidFill>
            <a:prstDash val="dash"/>
            <a:round/>
            <a:headEnd len="sm" w="sm" type="none"/>
            <a:tailEnd len="sm" w="sm" type="none"/>
          </a:ln>
        </p:spPr>
      </p:pic>
      <p:pic>
        <p:nvPicPr>
          <p:cNvPr id="169" name="Google Shape;169;p25"/>
          <p:cNvPicPr preferRelativeResize="0"/>
          <p:nvPr/>
        </p:nvPicPr>
        <p:blipFill>
          <a:blip r:embed="rId6">
            <a:alphaModFix/>
          </a:blip>
          <a:stretch>
            <a:fillRect/>
          </a:stretch>
        </p:blipFill>
        <p:spPr>
          <a:xfrm>
            <a:off x="792388" y="1974263"/>
            <a:ext cx="3400425" cy="390525"/>
          </a:xfrm>
          <a:prstGeom prst="rect">
            <a:avLst/>
          </a:prstGeom>
          <a:noFill/>
          <a:ln cap="flat" cmpd="sng" w="9525">
            <a:solidFill>
              <a:srgbClr val="858585"/>
            </a:solidFill>
            <a:prstDash val="dash"/>
            <a:round/>
            <a:headEnd len="sm" w="sm" type="none"/>
            <a:tailEnd len="sm" w="sm" type="none"/>
          </a:ln>
        </p:spPr>
      </p:pic>
      <p:sp>
        <p:nvSpPr>
          <p:cNvPr id="170" name="Google Shape;170;p25"/>
          <p:cNvSpPr txBox="1"/>
          <p:nvPr>
            <p:ph idx="1" type="body"/>
          </p:nvPr>
        </p:nvSpPr>
        <p:spPr>
          <a:xfrm>
            <a:off x="352800" y="725275"/>
            <a:ext cx="8133600" cy="5142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b="1" lang="en" sz="1600"/>
              <a:t>User survey</a:t>
            </a:r>
            <a:endParaRPr sz="1600"/>
          </a:p>
          <a:p>
            <a:pPr indent="0" lvl="0" marL="457200" rtl="0" algn="l">
              <a:lnSpc>
                <a:spcPct val="150000"/>
              </a:lnSpc>
              <a:spcBef>
                <a:spcPts val="1200"/>
              </a:spcBef>
              <a:spcAft>
                <a:spcPts val="1200"/>
              </a:spcAft>
              <a:buNone/>
            </a:pPr>
            <a:r>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Descriptive Analysis</a:t>
            </a:r>
            <a:endParaRPr sz="2500"/>
          </a:p>
        </p:txBody>
      </p:sp>
      <p:sp>
        <p:nvSpPr>
          <p:cNvPr id="176" name="Google Shape;176;p26"/>
          <p:cNvSpPr txBox="1"/>
          <p:nvPr>
            <p:ph idx="1" type="body"/>
          </p:nvPr>
        </p:nvSpPr>
        <p:spPr>
          <a:xfrm>
            <a:off x="244750" y="2857350"/>
            <a:ext cx="8596800" cy="2760000"/>
          </a:xfrm>
          <a:prstGeom prst="rect">
            <a:avLst/>
          </a:prstGeom>
        </p:spPr>
        <p:txBody>
          <a:bodyPr anchorCtr="0" anchor="t" bIns="91425" lIns="91425" spcFirstLastPara="1" rIns="91425" wrap="square" tIns="91425">
            <a:normAutofit/>
          </a:bodyPr>
          <a:lstStyle/>
          <a:p>
            <a:pPr indent="-327025" lvl="0" marL="457200" rtl="0" algn="l">
              <a:lnSpc>
                <a:spcPct val="150000"/>
              </a:lnSpc>
              <a:spcBef>
                <a:spcPts val="0"/>
              </a:spcBef>
              <a:spcAft>
                <a:spcPts val="0"/>
              </a:spcAft>
              <a:buSzPts val="1550"/>
              <a:buChar char="●"/>
            </a:pPr>
            <a:r>
              <a:rPr lang="en" sz="1550"/>
              <a:t>Area categorization:</a:t>
            </a:r>
            <a:endParaRPr sz="1550"/>
          </a:p>
          <a:p>
            <a:pPr indent="0" lvl="0" marL="457200" rtl="0" algn="l">
              <a:lnSpc>
                <a:spcPct val="150000"/>
              </a:lnSpc>
              <a:spcBef>
                <a:spcPts val="1200"/>
              </a:spcBef>
              <a:spcAft>
                <a:spcPts val="1200"/>
              </a:spcAft>
              <a:buNone/>
            </a:pPr>
            <a:r>
              <a:t/>
            </a:r>
            <a:endParaRPr b="1" sz="1500">
              <a:solidFill>
                <a:srgbClr val="B7B7B7"/>
              </a:solidFill>
            </a:endParaRPr>
          </a:p>
        </p:txBody>
      </p:sp>
      <p:pic>
        <p:nvPicPr>
          <p:cNvPr id="177" name="Google Shape;177;p26"/>
          <p:cNvPicPr preferRelativeResize="0"/>
          <p:nvPr/>
        </p:nvPicPr>
        <p:blipFill>
          <a:blip r:embed="rId3">
            <a:alphaModFix/>
          </a:blip>
          <a:stretch>
            <a:fillRect/>
          </a:stretch>
        </p:blipFill>
        <p:spPr>
          <a:xfrm>
            <a:off x="5587900" y="432075"/>
            <a:ext cx="2752752" cy="1655249"/>
          </a:xfrm>
          <a:prstGeom prst="rect">
            <a:avLst/>
          </a:prstGeom>
          <a:noFill/>
          <a:ln>
            <a:noFill/>
          </a:ln>
        </p:spPr>
      </p:pic>
      <p:graphicFrame>
        <p:nvGraphicFramePr>
          <p:cNvPr id="178" name="Google Shape;178;p26"/>
          <p:cNvGraphicFramePr/>
          <p:nvPr/>
        </p:nvGraphicFramePr>
        <p:xfrm>
          <a:off x="2775800" y="3262975"/>
          <a:ext cx="3000000" cy="3000000"/>
        </p:xfrm>
        <a:graphic>
          <a:graphicData uri="http://schemas.openxmlformats.org/drawingml/2006/table">
            <a:tbl>
              <a:tblPr>
                <a:noFill/>
                <a:tableStyleId>{4E7EF408-1D89-4F16-BCBD-B91E82D746BA}</a:tableStyleId>
              </a:tblPr>
              <a:tblGrid>
                <a:gridCol w="1706350"/>
                <a:gridCol w="1263575"/>
                <a:gridCol w="1303900"/>
              </a:tblGrid>
              <a:tr h="267075">
                <a:tc>
                  <a:txBody>
                    <a:bodyPr/>
                    <a:lstStyle/>
                    <a:p>
                      <a:pPr indent="0" lvl="0" marL="0" rtl="0" algn="l">
                        <a:lnSpc>
                          <a:spcPct val="100000"/>
                        </a:lnSpc>
                        <a:spcBef>
                          <a:spcPts val="0"/>
                        </a:spcBef>
                        <a:spcAft>
                          <a:spcPts val="0"/>
                        </a:spcAft>
                        <a:buNone/>
                      </a:pPr>
                      <a:r>
                        <a:t/>
                      </a:r>
                      <a:endParaRPr>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Popularity</a:t>
                      </a:r>
                      <a:endParaRPr>
                        <a:solidFill>
                          <a:srgbClr val="666666"/>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Diversity</a:t>
                      </a:r>
                      <a:endParaRPr>
                        <a:solidFill>
                          <a:srgbClr val="666666"/>
                        </a:solidFill>
                        <a:latin typeface="Proxima Nova"/>
                        <a:ea typeface="Proxima Nova"/>
                        <a:cs typeface="Proxima Nova"/>
                        <a:sym typeface="Proxima Nova"/>
                      </a:endParaRPr>
                    </a:p>
                  </a:txBody>
                  <a:tcPr marT="0" marB="0" marR="91425" marL="91425"/>
                </a:tc>
              </a:tr>
              <a:tr h="267075">
                <a:tc>
                  <a:txBody>
                    <a:bodyPr/>
                    <a:lstStyle/>
                    <a:p>
                      <a:pPr indent="0" lvl="0" marL="0" rtl="0" algn="l">
                        <a:lnSpc>
                          <a:spcPct val="100000"/>
                        </a:lnSpc>
                        <a:spcBef>
                          <a:spcPts val="0"/>
                        </a:spcBef>
                        <a:spcAft>
                          <a:spcPts val="0"/>
                        </a:spcAft>
                        <a:buNone/>
                      </a:pPr>
                      <a:r>
                        <a:rPr b="1" lang="en">
                          <a:solidFill>
                            <a:srgbClr val="38761D"/>
                          </a:solidFill>
                          <a:latin typeface="Proxima Nova"/>
                          <a:ea typeface="Proxima Nova"/>
                          <a:cs typeface="Proxima Nova"/>
                          <a:sym typeface="Proxima Nova"/>
                        </a:rPr>
                        <a:t>Underbirded</a:t>
                      </a:r>
                      <a:endParaRPr b="1">
                        <a:solidFill>
                          <a:srgbClr val="38761D"/>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low</a:t>
                      </a:r>
                      <a:endParaRPr>
                        <a:solidFill>
                          <a:srgbClr val="666666"/>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high</a:t>
                      </a:r>
                      <a:endParaRPr>
                        <a:solidFill>
                          <a:srgbClr val="666666"/>
                        </a:solidFill>
                        <a:latin typeface="Proxima Nova"/>
                        <a:ea typeface="Proxima Nova"/>
                        <a:cs typeface="Proxima Nova"/>
                        <a:sym typeface="Proxima Nova"/>
                      </a:endParaRPr>
                    </a:p>
                  </a:txBody>
                  <a:tcPr marT="0" marB="0" marR="91425" marL="91425"/>
                </a:tc>
              </a:tr>
              <a:tr h="267075">
                <a:tc>
                  <a:txBody>
                    <a:bodyPr/>
                    <a:lstStyle/>
                    <a:p>
                      <a:pPr indent="0" lvl="0" marL="0" rtl="0" algn="l">
                        <a:lnSpc>
                          <a:spcPct val="100000"/>
                        </a:lnSpc>
                        <a:spcBef>
                          <a:spcPts val="0"/>
                        </a:spcBef>
                        <a:spcAft>
                          <a:spcPts val="1200"/>
                        </a:spcAft>
                        <a:buNone/>
                      </a:pPr>
                      <a:r>
                        <a:rPr b="1" lang="en">
                          <a:solidFill>
                            <a:srgbClr val="CC0000"/>
                          </a:solidFill>
                          <a:latin typeface="Proxima Nova"/>
                          <a:ea typeface="Proxima Nova"/>
                          <a:cs typeface="Proxima Nova"/>
                          <a:sym typeface="Proxima Nova"/>
                        </a:rPr>
                        <a:t>Heavily birded</a:t>
                      </a:r>
                      <a:endParaRPr>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high</a:t>
                      </a:r>
                      <a:endParaRPr>
                        <a:solidFill>
                          <a:srgbClr val="666666"/>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low</a:t>
                      </a:r>
                      <a:endParaRPr>
                        <a:solidFill>
                          <a:srgbClr val="666666"/>
                        </a:solidFill>
                        <a:latin typeface="Proxima Nova"/>
                        <a:ea typeface="Proxima Nova"/>
                        <a:cs typeface="Proxima Nova"/>
                        <a:sym typeface="Proxima Nova"/>
                      </a:endParaRPr>
                    </a:p>
                  </a:txBody>
                  <a:tcPr marT="0" marB="0" marR="91425" marL="91425"/>
                </a:tc>
              </a:tr>
              <a:tr h="267075">
                <a:tc>
                  <a:txBody>
                    <a:bodyPr/>
                    <a:lstStyle/>
                    <a:p>
                      <a:pPr indent="0" lvl="0" marL="0" rtl="0" algn="l">
                        <a:lnSpc>
                          <a:spcPct val="100000"/>
                        </a:lnSpc>
                        <a:spcBef>
                          <a:spcPts val="0"/>
                        </a:spcBef>
                        <a:spcAft>
                          <a:spcPts val="1200"/>
                        </a:spcAft>
                        <a:buNone/>
                      </a:pPr>
                      <a:r>
                        <a:rPr b="1" lang="en">
                          <a:solidFill>
                            <a:srgbClr val="EA9999"/>
                          </a:solidFill>
                          <a:latin typeface="Proxima Nova"/>
                          <a:ea typeface="Proxima Nova"/>
                          <a:cs typeface="Proxima Nova"/>
                          <a:sym typeface="Proxima Nova"/>
                        </a:rPr>
                        <a:t>Popular</a:t>
                      </a:r>
                      <a:endParaRPr>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high</a:t>
                      </a:r>
                      <a:endParaRPr>
                        <a:solidFill>
                          <a:srgbClr val="666666"/>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high</a:t>
                      </a:r>
                      <a:endParaRPr>
                        <a:solidFill>
                          <a:srgbClr val="666666"/>
                        </a:solidFill>
                        <a:latin typeface="Proxima Nova"/>
                        <a:ea typeface="Proxima Nova"/>
                        <a:cs typeface="Proxima Nova"/>
                        <a:sym typeface="Proxima Nova"/>
                      </a:endParaRPr>
                    </a:p>
                  </a:txBody>
                  <a:tcPr marT="0" marB="0" marR="91425" marL="91425"/>
                </a:tc>
              </a:tr>
              <a:tr h="267075">
                <a:tc>
                  <a:txBody>
                    <a:bodyPr/>
                    <a:lstStyle/>
                    <a:p>
                      <a:pPr indent="0" lvl="0" marL="0" rtl="0" algn="l">
                        <a:lnSpc>
                          <a:spcPct val="100000"/>
                        </a:lnSpc>
                        <a:spcBef>
                          <a:spcPts val="0"/>
                        </a:spcBef>
                        <a:spcAft>
                          <a:spcPts val="1200"/>
                        </a:spcAft>
                        <a:buNone/>
                      </a:pPr>
                      <a:r>
                        <a:rPr b="1" lang="en">
                          <a:solidFill>
                            <a:srgbClr val="6D9EEB"/>
                          </a:solidFill>
                          <a:latin typeface="Proxima Nova"/>
                          <a:ea typeface="Proxima Nova"/>
                          <a:cs typeface="Proxima Nova"/>
                          <a:sym typeface="Proxima Nova"/>
                        </a:rPr>
                        <a:t>Low interest</a:t>
                      </a:r>
                      <a:endParaRPr>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low</a:t>
                      </a:r>
                      <a:endParaRPr>
                        <a:solidFill>
                          <a:srgbClr val="666666"/>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rgbClr val="666666"/>
                          </a:solidFill>
                          <a:latin typeface="Proxima Nova"/>
                          <a:ea typeface="Proxima Nova"/>
                          <a:cs typeface="Proxima Nova"/>
                          <a:sym typeface="Proxima Nova"/>
                        </a:rPr>
                        <a:t>low</a:t>
                      </a:r>
                      <a:endParaRPr>
                        <a:solidFill>
                          <a:srgbClr val="666666"/>
                        </a:solidFill>
                        <a:latin typeface="Proxima Nova"/>
                        <a:ea typeface="Proxima Nova"/>
                        <a:cs typeface="Proxima Nova"/>
                        <a:sym typeface="Proxima Nova"/>
                      </a:endParaRPr>
                    </a:p>
                  </a:txBody>
                  <a:tcPr marT="0" marB="0" marR="91425" marL="91425"/>
                </a:tc>
              </a:tr>
              <a:tr h="267075">
                <a:tc>
                  <a:txBody>
                    <a:bodyPr/>
                    <a:lstStyle/>
                    <a:p>
                      <a:pPr indent="0" lvl="0" marL="0" rtl="0" algn="l">
                        <a:lnSpc>
                          <a:spcPct val="100000"/>
                        </a:lnSpc>
                        <a:spcBef>
                          <a:spcPts val="0"/>
                        </a:spcBef>
                        <a:spcAft>
                          <a:spcPts val="1200"/>
                        </a:spcAft>
                        <a:buNone/>
                      </a:pPr>
                      <a:r>
                        <a:rPr b="1" lang="en">
                          <a:solidFill>
                            <a:srgbClr val="858585"/>
                          </a:solidFill>
                          <a:latin typeface="Proxima Nova"/>
                          <a:ea typeface="Proxima Nova"/>
                          <a:cs typeface="Proxima Nova"/>
                          <a:sym typeface="Proxima Nova"/>
                        </a:rPr>
                        <a:t>Not enough info</a:t>
                      </a:r>
                      <a:endParaRPr>
                        <a:solidFill>
                          <a:srgbClr val="858585"/>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chemeClr val="dk2"/>
                          </a:solidFill>
                          <a:latin typeface="Proxima Nova"/>
                          <a:ea typeface="Proxima Nova"/>
                          <a:cs typeface="Proxima Nova"/>
                          <a:sym typeface="Proxima Nova"/>
                        </a:rPr>
                        <a:t>n/a</a:t>
                      </a:r>
                      <a:endParaRPr>
                        <a:solidFill>
                          <a:schemeClr val="dk2"/>
                        </a:solidFill>
                        <a:latin typeface="Proxima Nova"/>
                        <a:ea typeface="Proxima Nova"/>
                        <a:cs typeface="Proxima Nova"/>
                        <a:sym typeface="Proxima Nova"/>
                      </a:endParaRPr>
                    </a:p>
                  </a:txBody>
                  <a:tcPr marT="0" marB="0" marR="91425" marL="91425"/>
                </a:tc>
                <a:tc>
                  <a:txBody>
                    <a:bodyPr/>
                    <a:lstStyle/>
                    <a:p>
                      <a:pPr indent="0" lvl="0" marL="0" rtl="0" algn="ctr">
                        <a:lnSpc>
                          <a:spcPct val="100000"/>
                        </a:lnSpc>
                        <a:spcBef>
                          <a:spcPts val="0"/>
                        </a:spcBef>
                        <a:spcAft>
                          <a:spcPts val="0"/>
                        </a:spcAft>
                        <a:buNone/>
                      </a:pPr>
                      <a:r>
                        <a:rPr lang="en">
                          <a:solidFill>
                            <a:schemeClr val="dk2"/>
                          </a:solidFill>
                          <a:latin typeface="Proxima Nova"/>
                          <a:ea typeface="Proxima Nova"/>
                          <a:cs typeface="Proxima Nova"/>
                          <a:sym typeface="Proxima Nova"/>
                        </a:rPr>
                        <a:t>n/a</a:t>
                      </a:r>
                      <a:endParaRPr>
                        <a:solidFill>
                          <a:schemeClr val="dk2"/>
                        </a:solidFill>
                        <a:latin typeface="Proxima Nova"/>
                        <a:ea typeface="Proxima Nova"/>
                        <a:cs typeface="Proxima Nova"/>
                        <a:sym typeface="Proxima Nova"/>
                      </a:endParaRPr>
                    </a:p>
                  </a:txBody>
                  <a:tcPr marT="0" marB="0" marR="91425" marL="91425"/>
                </a:tc>
              </a:tr>
            </a:tbl>
          </a:graphicData>
        </a:graphic>
      </p:graphicFrame>
      <p:sp>
        <p:nvSpPr>
          <p:cNvPr id="179" name="Google Shape;179;p26"/>
          <p:cNvSpPr txBox="1"/>
          <p:nvPr/>
        </p:nvSpPr>
        <p:spPr>
          <a:xfrm>
            <a:off x="244750" y="759275"/>
            <a:ext cx="5190900" cy="510600"/>
          </a:xfrm>
          <a:prstGeom prst="rect">
            <a:avLst/>
          </a:prstGeom>
          <a:noFill/>
          <a:ln>
            <a:noFill/>
          </a:ln>
        </p:spPr>
        <p:txBody>
          <a:bodyPr anchorCtr="0" anchor="t" bIns="91425" lIns="91425" spcFirstLastPara="1" rIns="91425" wrap="square" tIns="91425">
            <a:noAutofit/>
          </a:bodyPr>
          <a:lstStyle/>
          <a:p>
            <a:pPr indent="-327025" lvl="0" marL="457200" rtl="0" algn="l">
              <a:lnSpc>
                <a:spcPct val="150000"/>
              </a:lnSpc>
              <a:spcBef>
                <a:spcPts val="0"/>
              </a:spcBef>
              <a:spcAft>
                <a:spcPts val="0"/>
              </a:spcAft>
              <a:buClr>
                <a:schemeClr val="dk2"/>
              </a:buClr>
              <a:buSzPts val="1550"/>
              <a:buFont typeface="Proxima Nova"/>
              <a:buChar char="●"/>
            </a:pPr>
            <a:r>
              <a:rPr lang="en" sz="1550">
                <a:solidFill>
                  <a:schemeClr val="dk2"/>
                </a:solidFill>
                <a:latin typeface="Proxima Nova"/>
                <a:ea typeface="Proxima Nova"/>
                <a:cs typeface="Proxima Nova"/>
                <a:sym typeface="Proxima Nova"/>
              </a:rPr>
              <a:t>Segmented MA into 8km x 8km grid cells</a:t>
            </a:r>
            <a:endParaRPr sz="1800">
              <a:solidFill>
                <a:schemeClr val="dk2"/>
              </a:solidFill>
              <a:latin typeface="Proxima Nova"/>
              <a:ea typeface="Proxima Nova"/>
              <a:cs typeface="Proxima Nova"/>
              <a:sym typeface="Proxima Nova"/>
            </a:endParaRPr>
          </a:p>
        </p:txBody>
      </p:sp>
      <p:sp>
        <p:nvSpPr>
          <p:cNvPr id="180" name="Google Shape;180;p26"/>
          <p:cNvSpPr txBox="1"/>
          <p:nvPr>
            <p:ph idx="1" type="body"/>
          </p:nvPr>
        </p:nvSpPr>
        <p:spPr>
          <a:xfrm>
            <a:off x="244750" y="1080663"/>
            <a:ext cx="8596800" cy="1850700"/>
          </a:xfrm>
          <a:prstGeom prst="rect">
            <a:avLst/>
          </a:prstGeom>
        </p:spPr>
        <p:txBody>
          <a:bodyPr anchorCtr="0" anchor="t" bIns="91425" lIns="91425" spcFirstLastPara="1" rIns="91425" wrap="square" tIns="91425">
            <a:normAutofit/>
          </a:bodyPr>
          <a:lstStyle/>
          <a:p>
            <a:pPr indent="-327025" lvl="0" marL="457200" rtl="0" algn="l">
              <a:lnSpc>
                <a:spcPct val="150000"/>
              </a:lnSpc>
              <a:spcBef>
                <a:spcPts val="0"/>
              </a:spcBef>
              <a:spcAft>
                <a:spcPts val="0"/>
              </a:spcAft>
              <a:buSzPts val="1550"/>
              <a:buChar char="●"/>
            </a:pPr>
            <a:r>
              <a:rPr lang="en" sz="1550"/>
              <a:t>Identified 4 key metrics, including rare species count, from eBird and external sources</a:t>
            </a:r>
            <a:endParaRPr sz="1550"/>
          </a:p>
          <a:p>
            <a:pPr indent="-327025" lvl="0" marL="457200" rtl="0" algn="l">
              <a:lnSpc>
                <a:spcPct val="150000"/>
              </a:lnSpc>
              <a:spcBef>
                <a:spcPts val="0"/>
              </a:spcBef>
              <a:spcAft>
                <a:spcPts val="0"/>
              </a:spcAft>
              <a:buSzPts val="1550"/>
              <a:buChar char="●"/>
            </a:pPr>
            <a:r>
              <a:rPr lang="en" sz="1550"/>
              <a:t>Assigned checklists to grids &amp; computed metrics for each month</a:t>
            </a:r>
            <a:endParaRPr sz="1550"/>
          </a:p>
          <a:p>
            <a:pPr indent="-327025" lvl="0" marL="457200" rtl="0" algn="l">
              <a:lnSpc>
                <a:spcPct val="150000"/>
              </a:lnSpc>
              <a:spcBef>
                <a:spcPts val="0"/>
              </a:spcBef>
              <a:spcAft>
                <a:spcPts val="0"/>
              </a:spcAft>
              <a:buSzPts val="1550"/>
              <a:buChar char="●"/>
            </a:pPr>
            <a:r>
              <a:rPr lang="en" sz="1550"/>
              <a:t>Compare areas on species diversity &amp; birding activity, aggregating metrics into 2 scores:</a:t>
            </a:r>
            <a:endParaRPr sz="1550"/>
          </a:p>
          <a:p>
            <a:pPr indent="-327025" lvl="1" marL="914400" rtl="0" algn="l">
              <a:lnSpc>
                <a:spcPct val="150000"/>
              </a:lnSpc>
              <a:spcBef>
                <a:spcPts val="0"/>
              </a:spcBef>
              <a:spcAft>
                <a:spcPts val="0"/>
              </a:spcAft>
              <a:buSzPts val="1550"/>
              <a:buChar char="○"/>
            </a:pPr>
            <a:r>
              <a:rPr lang="en" sz="1550"/>
              <a:t>Diversity score = 0.4* median_num_species + 0.6* num_rarebirds</a:t>
            </a:r>
            <a:endParaRPr sz="1550"/>
          </a:p>
          <a:p>
            <a:pPr indent="-327025" lvl="1" marL="914400" rtl="0" algn="l">
              <a:lnSpc>
                <a:spcPct val="150000"/>
              </a:lnSpc>
              <a:spcBef>
                <a:spcPts val="0"/>
              </a:spcBef>
              <a:spcAft>
                <a:spcPts val="0"/>
              </a:spcAft>
              <a:buSzPts val="1550"/>
              <a:buChar char="○"/>
            </a:pPr>
            <a:r>
              <a:rPr lang="en" sz="1550"/>
              <a:t>Popularity score = 0.4* num_checklists + 0.6* unique_observers</a:t>
            </a:r>
            <a:endParaRPr sz="155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Visualization</a:t>
            </a:r>
            <a:endParaRPr sz="2600"/>
          </a:p>
        </p:txBody>
      </p:sp>
      <p:sp>
        <p:nvSpPr>
          <p:cNvPr id="186" name="Google Shape;186;p27"/>
          <p:cNvSpPr txBox="1"/>
          <p:nvPr/>
        </p:nvSpPr>
        <p:spPr>
          <a:xfrm>
            <a:off x="245400" y="789125"/>
            <a:ext cx="8773200" cy="1750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Choropleth maps:</a:t>
            </a:r>
            <a:endParaRPr sz="1600">
              <a:solidFill>
                <a:schemeClr val="dk2"/>
              </a:solidFill>
              <a:latin typeface="Proxima Nova"/>
              <a:ea typeface="Proxima Nova"/>
              <a:cs typeface="Proxima Nova"/>
              <a:sym typeface="Proxima Nova"/>
            </a:endParaRPr>
          </a:p>
          <a:p>
            <a:pPr indent="0" lvl="0" marL="457200" rtl="0" algn="l">
              <a:lnSpc>
                <a:spcPct val="150000"/>
              </a:lnSpc>
              <a:spcBef>
                <a:spcPts val="1200"/>
              </a:spcBef>
              <a:spcAft>
                <a:spcPts val="0"/>
              </a:spcAft>
              <a:buNone/>
            </a:pPr>
            <a:r>
              <a:t/>
            </a:r>
            <a:endParaRPr sz="1600">
              <a:solidFill>
                <a:schemeClr val="dk2"/>
              </a:solidFill>
              <a:latin typeface="Proxima Nova"/>
              <a:ea typeface="Proxima Nova"/>
              <a:cs typeface="Proxima Nova"/>
              <a:sym typeface="Proxima Nova"/>
            </a:endParaRPr>
          </a:p>
          <a:p>
            <a:pPr indent="-330200" lvl="0" marL="457200" rtl="0" algn="l">
              <a:lnSpc>
                <a:spcPct val="150000"/>
              </a:lnSpc>
              <a:spcBef>
                <a:spcPts val="120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Slider to capture month-specific birding trends</a:t>
            </a:r>
            <a:endParaRPr sz="1600">
              <a:solidFill>
                <a:schemeClr val="dk2"/>
              </a:solidFill>
              <a:latin typeface="Proxima Nova"/>
              <a:ea typeface="Proxima Nova"/>
              <a:cs typeface="Proxima Nova"/>
              <a:sym typeface="Proxima Nova"/>
            </a:endParaRPr>
          </a:p>
          <a:p>
            <a:pPr indent="-330200" lvl="0" marL="457200" rtl="0" algn="l">
              <a:lnSpc>
                <a:spcPct val="150000"/>
              </a:lnSpc>
              <a:spcBef>
                <a:spcPts val="0"/>
              </a:spcBef>
              <a:spcAft>
                <a:spcPts val="0"/>
              </a:spcAft>
              <a:buClr>
                <a:schemeClr val="dk2"/>
              </a:buClr>
              <a:buSzPts val="1600"/>
              <a:buFont typeface="Proxima Nova"/>
              <a:buChar char="●"/>
            </a:pPr>
            <a:r>
              <a:rPr lang="en" sz="1600">
                <a:solidFill>
                  <a:schemeClr val="dk2"/>
                </a:solidFill>
                <a:latin typeface="Proxima Nova"/>
                <a:ea typeface="Proxima Nova"/>
                <a:cs typeface="Proxima Nova"/>
                <a:sym typeface="Proxima Nova"/>
              </a:rPr>
              <a:t>View maps: </a:t>
            </a:r>
            <a:r>
              <a:rPr lang="en" sz="1600" u="sng">
                <a:solidFill>
                  <a:schemeClr val="hlink"/>
                </a:solidFill>
                <a:latin typeface="Proxima Nova"/>
                <a:ea typeface="Proxima Nova"/>
                <a:cs typeface="Proxima Nova"/>
                <a:sym typeface="Proxima Nova"/>
                <a:hlinkClick r:id="rId3"/>
              </a:rPr>
              <a:t>https://bit.ly/3R7xhZH</a:t>
            </a:r>
            <a:endParaRPr sz="1600">
              <a:solidFill>
                <a:schemeClr val="dk2"/>
              </a:solidFill>
              <a:latin typeface="Proxima Nova"/>
              <a:ea typeface="Proxima Nova"/>
              <a:cs typeface="Proxima Nova"/>
              <a:sym typeface="Proxima Nova"/>
            </a:endParaRPr>
          </a:p>
          <a:p>
            <a:pPr indent="0" lvl="0" marL="457200" rtl="0" algn="l">
              <a:lnSpc>
                <a:spcPct val="150000"/>
              </a:lnSpc>
              <a:spcBef>
                <a:spcPts val="1200"/>
              </a:spcBef>
              <a:spcAft>
                <a:spcPts val="0"/>
              </a:spcAft>
              <a:buNone/>
            </a:pPr>
            <a:r>
              <a:t/>
            </a:r>
            <a:endParaRPr sz="1600">
              <a:solidFill>
                <a:schemeClr val="dk2"/>
              </a:solidFill>
              <a:latin typeface="Proxima Nova"/>
              <a:ea typeface="Proxima Nova"/>
              <a:cs typeface="Proxima Nova"/>
              <a:sym typeface="Proxima Nova"/>
            </a:endParaRPr>
          </a:p>
          <a:p>
            <a:pPr indent="0" lvl="0" marL="0" rtl="0" algn="l">
              <a:lnSpc>
                <a:spcPct val="150000"/>
              </a:lnSpc>
              <a:spcBef>
                <a:spcPts val="1200"/>
              </a:spcBef>
              <a:spcAft>
                <a:spcPts val="1200"/>
              </a:spcAft>
              <a:buNone/>
            </a:pPr>
            <a:r>
              <a:t/>
            </a:r>
            <a:endParaRPr sz="1600">
              <a:solidFill>
                <a:schemeClr val="dk2"/>
              </a:solidFill>
              <a:latin typeface="Proxima Nova"/>
              <a:ea typeface="Proxima Nova"/>
              <a:cs typeface="Proxima Nova"/>
              <a:sym typeface="Proxima Nova"/>
            </a:endParaRPr>
          </a:p>
        </p:txBody>
      </p:sp>
      <p:pic>
        <p:nvPicPr>
          <p:cNvPr id="187" name="Google Shape;187;p27"/>
          <p:cNvPicPr preferRelativeResize="0"/>
          <p:nvPr/>
        </p:nvPicPr>
        <p:blipFill>
          <a:blip r:embed="rId4">
            <a:alphaModFix/>
          </a:blip>
          <a:stretch>
            <a:fillRect/>
          </a:stretch>
        </p:blipFill>
        <p:spPr>
          <a:xfrm>
            <a:off x="4221219" y="930625"/>
            <a:ext cx="1049682" cy="435225"/>
          </a:xfrm>
          <a:prstGeom prst="rect">
            <a:avLst/>
          </a:prstGeom>
          <a:noFill/>
          <a:ln>
            <a:noFill/>
          </a:ln>
        </p:spPr>
      </p:pic>
      <p:pic>
        <p:nvPicPr>
          <p:cNvPr id="188" name="Google Shape;188;p27"/>
          <p:cNvPicPr preferRelativeResize="0"/>
          <p:nvPr/>
        </p:nvPicPr>
        <p:blipFill rotWithShape="1">
          <a:blip r:embed="rId5">
            <a:alphaModFix/>
          </a:blip>
          <a:srcRect b="-6260" l="0" r="0" t="6260"/>
          <a:stretch/>
        </p:blipFill>
        <p:spPr>
          <a:xfrm>
            <a:off x="2898525" y="930625"/>
            <a:ext cx="644799" cy="747426"/>
          </a:xfrm>
          <a:prstGeom prst="rect">
            <a:avLst/>
          </a:prstGeom>
          <a:noFill/>
          <a:ln>
            <a:noFill/>
          </a:ln>
        </p:spPr>
      </p:pic>
      <p:pic>
        <p:nvPicPr>
          <p:cNvPr id="189" name="Google Shape;189;p27"/>
          <p:cNvPicPr preferRelativeResize="0"/>
          <p:nvPr/>
        </p:nvPicPr>
        <p:blipFill rotWithShape="1">
          <a:blip r:embed="rId6">
            <a:alphaModFix/>
          </a:blip>
          <a:srcRect b="30065" l="8181" r="7294" t="29118"/>
          <a:stretch/>
        </p:blipFill>
        <p:spPr>
          <a:xfrm>
            <a:off x="5861701" y="930625"/>
            <a:ext cx="1712225" cy="435225"/>
          </a:xfrm>
          <a:prstGeom prst="rect">
            <a:avLst/>
          </a:prstGeom>
          <a:noFill/>
          <a:ln>
            <a:noFill/>
          </a:ln>
        </p:spPr>
      </p:pic>
      <p:pic>
        <p:nvPicPr>
          <p:cNvPr id="190" name="Google Shape;190;p27"/>
          <p:cNvPicPr preferRelativeResize="0"/>
          <p:nvPr/>
        </p:nvPicPr>
        <p:blipFill>
          <a:blip r:embed="rId7">
            <a:alphaModFix/>
          </a:blip>
          <a:stretch>
            <a:fillRect/>
          </a:stretch>
        </p:blipFill>
        <p:spPr>
          <a:xfrm>
            <a:off x="673025" y="2747800"/>
            <a:ext cx="3834825" cy="2193175"/>
          </a:xfrm>
          <a:prstGeom prst="rect">
            <a:avLst/>
          </a:prstGeom>
          <a:noFill/>
          <a:ln>
            <a:noFill/>
          </a:ln>
        </p:spPr>
      </p:pic>
      <p:pic>
        <p:nvPicPr>
          <p:cNvPr id="191" name="Google Shape;191;p27"/>
          <p:cNvPicPr preferRelativeResize="0"/>
          <p:nvPr/>
        </p:nvPicPr>
        <p:blipFill>
          <a:blip r:embed="rId8">
            <a:alphaModFix/>
          </a:blip>
          <a:stretch>
            <a:fillRect/>
          </a:stretch>
        </p:blipFill>
        <p:spPr>
          <a:xfrm>
            <a:off x="4702175" y="2747800"/>
            <a:ext cx="3466860" cy="219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pic>
        <p:nvPicPr>
          <p:cNvPr id="197" name="Google Shape;197;p28"/>
          <p:cNvPicPr preferRelativeResize="0"/>
          <p:nvPr/>
        </p:nvPicPr>
        <p:blipFill rotWithShape="1">
          <a:blip r:embed="rId3">
            <a:alphaModFix/>
          </a:blip>
          <a:srcRect b="0" l="1613" r="0" t="9739"/>
          <a:stretch/>
        </p:blipFill>
        <p:spPr>
          <a:xfrm>
            <a:off x="6135775" y="3348675"/>
            <a:ext cx="2595251" cy="1627524"/>
          </a:xfrm>
          <a:prstGeom prst="rect">
            <a:avLst/>
          </a:prstGeom>
          <a:noFill/>
          <a:ln>
            <a:noFill/>
          </a:ln>
        </p:spPr>
      </p:pic>
      <p:pic>
        <p:nvPicPr>
          <p:cNvPr id="198" name="Google Shape;198;p28"/>
          <p:cNvPicPr preferRelativeResize="0"/>
          <p:nvPr/>
        </p:nvPicPr>
        <p:blipFill rotWithShape="1">
          <a:blip r:embed="rId4">
            <a:alphaModFix/>
          </a:blip>
          <a:srcRect b="0" l="1816" r="0" t="0"/>
          <a:stretch/>
        </p:blipFill>
        <p:spPr>
          <a:xfrm>
            <a:off x="2173750" y="2104375"/>
            <a:ext cx="3290450" cy="2209825"/>
          </a:xfrm>
          <a:prstGeom prst="rect">
            <a:avLst/>
          </a:prstGeom>
          <a:noFill/>
          <a:ln>
            <a:noFill/>
          </a:ln>
        </p:spPr>
      </p:pic>
      <p:sp>
        <p:nvSpPr>
          <p:cNvPr id="199" name="Google Shape;199;p28"/>
          <p:cNvSpPr txBox="1"/>
          <p:nvPr>
            <p:ph idx="1" type="body"/>
          </p:nvPr>
        </p:nvSpPr>
        <p:spPr>
          <a:xfrm>
            <a:off x="464100" y="744300"/>
            <a:ext cx="7775400" cy="965100"/>
          </a:xfrm>
          <a:prstGeom prst="rect">
            <a:avLst/>
          </a:prstGeom>
        </p:spPr>
        <p:txBody>
          <a:bodyPr anchorCtr="0" anchor="t" bIns="91425" lIns="91425" spcFirstLastPara="1" rIns="91425" wrap="square" tIns="91425">
            <a:noAutofit/>
          </a:bodyPr>
          <a:lstStyle/>
          <a:p>
            <a:pPr indent="-332740" lvl="0" marL="457200" rtl="0" algn="l">
              <a:lnSpc>
                <a:spcPct val="140000"/>
              </a:lnSpc>
              <a:spcBef>
                <a:spcPts val="0"/>
              </a:spcBef>
              <a:spcAft>
                <a:spcPts val="0"/>
              </a:spcAft>
              <a:buSzPts val="1640"/>
              <a:buChar char="●"/>
            </a:pPr>
            <a:r>
              <a:rPr lang="en" sz="1640"/>
              <a:t>Popular/heavily birded areas identified in coastal, urban, and valley regions, corresponding with populated and accessible regions</a:t>
            </a:r>
            <a:endParaRPr sz="1640"/>
          </a:p>
          <a:p>
            <a:pPr indent="-332740" lvl="0" marL="457200" rtl="0" algn="l">
              <a:lnSpc>
                <a:spcPct val="140000"/>
              </a:lnSpc>
              <a:spcBef>
                <a:spcPts val="0"/>
              </a:spcBef>
              <a:spcAft>
                <a:spcPts val="0"/>
              </a:spcAft>
              <a:buSzPts val="1640"/>
              <a:buChar char="●"/>
            </a:pPr>
            <a:r>
              <a:rPr lang="en" sz="1640"/>
              <a:t>Underbirded areas are more scattered geographically and temporally</a:t>
            </a:r>
            <a:endParaRPr sz="1640"/>
          </a:p>
        </p:txBody>
      </p:sp>
      <p:pic>
        <p:nvPicPr>
          <p:cNvPr id="200" name="Google Shape;200;p28"/>
          <p:cNvPicPr preferRelativeResize="0"/>
          <p:nvPr/>
        </p:nvPicPr>
        <p:blipFill>
          <a:blip r:embed="rId5">
            <a:alphaModFix/>
          </a:blip>
          <a:stretch>
            <a:fillRect/>
          </a:stretch>
        </p:blipFill>
        <p:spPr>
          <a:xfrm>
            <a:off x="6031125" y="1801325"/>
            <a:ext cx="2421925" cy="1547350"/>
          </a:xfrm>
          <a:prstGeom prst="rect">
            <a:avLst/>
          </a:prstGeom>
          <a:noFill/>
          <a:ln>
            <a:noFill/>
          </a:ln>
        </p:spPr>
      </p:pic>
      <p:sp>
        <p:nvSpPr>
          <p:cNvPr id="201" name="Google Shape;201;p28"/>
          <p:cNvSpPr txBox="1"/>
          <p:nvPr/>
        </p:nvSpPr>
        <p:spPr>
          <a:xfrm>
            <a:off x="311700" y="4560725"/>
            <a:ext cx="71187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2"/>
                </a:solidFill>
                <a:latin typeface="Proxima Nova"/>
                <a:ea typeface="Proxima Nova"/>
                <a:cs typeface="Proxima Nova"/>
                <a:sym typeface="Proxima Nova"/>
              </a:rPr>
              <a:t>Fig. Consistently over/under-birded areas in 2022 (left), MA population density map 2010                 (upper right), MA topology map (lower right)</a:t>
            </a:r>
            <a:endParaRPr i="1" sz="1200">
              <a:solidFill>
                <a:schemeClr val="dk2"/>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207" name="Google Shape;207;p29"/>
          <p:cNvSpPr txBox="1"/>
          <p:nvPr>
            <p:ph idx="1" type="body"/>
          </p:nvPr>
        </p:nvSpPr>
        <p:spPr>
          <a:xfrm>
            <a:off x="464100" y="789125"/>
            <a:ext cx="8173500" cy="36786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There is a weak c</a:t>
            </a:r>
            <a:r>
              <a:rPr lang="en" sz="1600"/>
              <a:t>orrelation between area popularity and number of species (coefficients 0.08 - 0.28) but stronger with rare species sightings (</a:t>
            </a:r>
            <a:r>
              <a:rPr lang="en" sz="1600"/>
              <a:t>0.34 - 0.61)</a:t>
            </a:r>
            <a:endParaRPr sz="1600"/>
          </a:p>
          <a:p>
            <a:pPr indent="-330200" lvl="0" marL="457200" rtl="0" algn="l">
              <a:lnSpc>
                <a:spcPct val="150000"/>
              </a:lnSpc>
              <a:spcBef>
                <a:spcPts val="0"/>
              </a:spcBef>
              <a:spcAft>
                <a:spcPts val="0"/>
              </a:spcAft>
              <a:buSzPts val="1600"/>
              <a:buChar char="●"/>
            </a:pPr>
            <a:r>
              <a:rPr lang="en" sz="1600"/>
              <a:t>Birding activity peaks in May with spring migration</a:t>
            </a:r>
            <a:endParaRPr sz="1600"/>
          </a:p>
          <a:p>
            <a:pPr indent="-330200" lvl="0" marL="457200" rtl="0" algn="l">
              <a:lnSpc>
                <a:spcPct val="150000"/>
              </a:lnSpc>
              <a:spcBef>
                <a:spcPts val="0"/>
              </a:spcBef>
              <a:spcAft>
                <a:spcPts val="0"/>
              </a:spcAft>
              <a:buSzPts val="1600"/>
              <a:buChar char="●"/>
            </a:pPr>
            <a:r>
              <a:rPr lang="en" sz="1600"/>
              <a:t>N</a:t>
            </a:r>
            <a:r>
              <a:rPr lang="en" sz="1600"/>
              <a:t>umber of species observed fluctuates yet birding activity is relatively stable throughout the year</a:t>
            </a:r>
            <a:endParaRPr sz="1600"/>
          </a:p>
          <a:p>
            <a:pPr indent="0" lvl="0" marL="0" rtl="0" algn="l">
              <a:lnSpc>
                <a:spcPct val="150000"/>
              </a:lnSpc>
              <a:spcBef>
                <a:spcPts val="1200"/>
              </a:spcBef>
              <a:spcAft>
                <a:spcPts val="1200"/>
              </a:spcAft>
              <a:buNone/>
            </a:pPr>
            <a:r>
              <a:t/>
            </a:r>
            <a:endParaRPr sz="1600"/>
          </a:p>
        </p:txBody>
      </p:sp>
      <p:pic>
        <p:nvPicPr>
          <p:cNvPr id="208" name="Google Shape;208;p29"/>
          <p:cNvPicPr preferRelativeResize="0"/>
          <p:nvPr/>
        </p:nvPicPr>
        <p:blipFill>
          <a:blip r:embed="rId3">
            <a:alphaModFix/>
          </a:blip>
          <a:stretch>
            <a:fillRect/>
          </a:stretch>
        </p:blipFill>
        <p:spPr>
          <a:xfrm>
            <a:off x="2642125" y="2691650"/>
            <a:ext cx="3997250" cy="205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214" name="Google Shape;214;p30"/>
          <p:cNvSpPr txBox="1"/>
          <p:nvPr>
            <p:ph idx="1" type="body"/>
          </p:nvPr>
        </p:nvSpPr>
        <p:spPr>
          <a:xfrm>
            <a:off x="266700" y="1093925"/>
            <a:ext cx="8641800" cy="3654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Developed a scalable forecast model with robust accuracy, a streamlined process for data updates and model retraining</a:t>
            </a:r>
            <a:endParaRPr/>
          </a:p>
          <a:p>
            <a:pPr indent="-336550" lvl="0" marL="457200" rtl="0" algn="l">
              <a:lnSpc>
                <a:spcPct val="150000"/>
              </a:lnSpc>
              <a:spcBef>
                <a:spcPts val="0"/>
              </a:spcBef>
              <a:spcAft>
                <a:spcPts val="0"/>
              </a:spcAft>
              <a:buSzPts val="1700"/>
              <a:buChar char="●"/>
            </a:pPr>
            <a:r>
              <a:rPr lang="en"/>
              <a:t>D</a:t>
            </a:r>
            <a:r>
              <a:rPr lang="en"/>
              <a:t>ashboard guides birdwatchers in trip planning and assists habitat managers in monitoring and conservation efforts</a:t>
            </a:r>
            <a:endParaRPr/>
          </a:p>
          <a:p>
            <a:pPr indent="-342900" lvl="0" marL="457200" rtl="0" algn="l">
              <a:lnSpc>
                <a:spcPct val="150000"/>
              </a:lnSpc>
              <a:spcBef>
                <a:spcPts val="0"/>
              </a:spcBef>
              <a:spcAft>
                <a:spcPts val="0"/>
              </a:spcAft>
              <a:buSzPts val="1800"/>
              <a:buChar char="●"/>
            </a:pPr>
            <a:r>
              <a:rPr lang="en"/>
              <a:t>Choropleth maps identify </a:t>
            </a:r>
            <a:r>
              <a:rPr lang="en"/>
              <a:t>overbirded</a:t>
            </a:r>
            <a:r>
              <a:rPr lang="en"/>
              <a:t> and underbirded regions to balance environmental impact</a:t>
            </a:r>
            <a:endParaRPr/>
          </a:p>
          <a:p>
            <a:pPr indent="-336550" lvl="0" marL="457200" rtl="0" algn="l">
              <a:lnSpc>
                <a:spcPct val="150000"/>
              </a:lnSpc>
              <a:spcBef>
                <a:spcPts val="0"/>
              </a:spcBef>
              <a:spcAft>
                <a:spcPts val="0"/>
              </a:spcAft>
              <a:buSzPts val="1700"/>
              <a:buChar char="●"/>
            </a:pPr>
            <a:r>
              <a:rPr lang="en"/>
              <a:t>The tools facilitate comprehensive analysis of bird migration, species diversity, and urbanization effects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nvSpPr>
        <p:spPr>
          <a:xfrm>
            <a:off x="7275" y="0"/>
            <a:ext cx="4742700" cy="5143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220" name="Google Shape;220;p31"/>
          <p:cNvSpPr txBox="1"/>
          <p:nvPr>
            <p:ph type="title"/>
          </p:nvPr>
        </p:nvSpPr>
        <p:spPr>
          <a:xfrm>
            <a:off x="235500" y="140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solidFill>
                  <a:schemeClr val="lt1"/>
                </a:solidFill>
              </a:rPr>
              <a:t>User </a:t>
            </a:r>
            <a:r>
              <a:rPr lang="en" sz="2200">
                <a:solidFill>
                  <a:schemeClr val="lt1"/>
                </a:solidFill>
              </a:rPr>
              <a:t>Feedback</a:t>
            </a:r>
            <a:endParaRPr sz="2200">
              <a:solidFill>
                <a:schemeClr val="lt1"/>
              </a:solidFill>
            </a:endParaRPr>
          </a:p>
        </p:txBody>
      </p:sp>
      <p:sp>
        <p:nvSpPr>
          <p:cNvPr id="221" name="Google Shape;221;p31"/>
          <p:cNvSpPr txBox="1"/>
          <p:nvPr/>
        </p:nvSpPr>
        <p:spPr>
          <a:xfrm>
            <a:off x="826900" y="708825"/>
            <a:ext cx="3526200" cy="5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FFFF00"/>
                </a:solidFill>
                <a:latin typeface="Proxima Nova"/>
                <a:ea typeface="Proxima Nova"/>
                <a:cs typeface="Proxima Nova"/>
                <a:sym typeface="Proxima Nova"/>
              </a:rPr>
              <a:t>What do you find useful?</a:t>
            </a:r>
            <a:endParaRPr b="1" sz="1900">
              <a:solidFill>
                <a:srgbClr val="FFFF00"/>
              </a:solidFill>
              <a:latin typeface="Proxima Nova"/>
              <a:ea typeface="Proxima Nova"/>
              <a:cs typeface="Proxima Nova"/>
              <a:sym typeface="Proxima Nova"/>
            </a:endParaRPr>
          </a:p>
        </p:txBody>
      </p:sp>
      <p:sp>
        <p:nvSpPr>
          <p:cNvPr id="222" name="Google Shape;222;p31"/>
          <p:cNvSpPr txBox="1"/>
          <p:nvPr/>
        </p:nvSpPr>
        <p:spPr>
          <a:xfrm>
            <a:off x="5371725" y="708825"/>
            <a:ext cx="32274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accent3"/>
                </a:solidFill>
                <a:latin typeface="Proxima Nova"/>
                <a:ea typeface="Proxima Nova"/>
                <a:cs typeface="Proxima Nova"/>
                <a:sym typeface="Proxima Nova"/>
              </a:rPr>
              <a:t>How can we improve?</a:t>
            </a:r>
            <a:endParaRPr b="1" sz="1900">
              <a:solidFill>
                <a:schemeClr val="accent3"/>
              </a:solidFill>
              <a:latin typeface="Proxima Nova"/>
              <a:ea typeface="Proxima Nova"/>
              <a:cs typeface="Proxima Nova"/>
              <a:sym typeface="Proxima Nova"/>
            </a:endParaRPr>
          </a:p>
        </p:txBody>
      </p:sp>
      <p:pic>
        <p:nvPicPr>
          <p:cNvPr id="223" name="Google Shape;223;p31"/>
          <p:cNvPicPr preferRelativeResize="0"/>
          <p:nvPr/>
        </p:nvPicPr>
        <p:blipFill>
          <a:blip r:embed="rId3">
            <a:alphaModFix/>
          </a:blip>
          <a:stretch>
            <a:fillRect/>
          </a:stretch>
        </p:blipFill>
        <p:spPr>
          <a:xfrm>
            <a:off x="270225" y="1206975"/>
            <a:ext cx="3629025" cy="886482"/>
          </a:xfrm>
          <a:prstGeom prst="rect">
            <a:avLst/>
          </a:prstGeom>
          <a:noFill/>
          <a:ln>
            <a:noFill/>
          </a:ln>
        </p:spPr>
      </p:pic>
      <p:pic>
        <p:nvPicPr>
          <p:cNvPr id="224" name="Google Shape;224;p31"/>
          <p:cNvPicPr preferRelativeResize="0"/>
          <p:nvPr/>
        </p:nvPicPr>
        <p:blipFill>
          <a:blip r:embed="rId4">
            <a:alphaModFix/>
          </a:blip>
          <a:stretch>
            <a:fillRect/>
          </a:stretch>
        </p:blipFill>
        <p:spPr>
          <a:xfrm>
            <a:off x="111674" y="2794241"/>
            <a:ext cx="3526200" cy="563509"/>
          </a:xfrm>
          <a:prstGeom prst="rect">
            <a:avLst/>
          </a:prstGeom>
          <a:noFill/>
          <a:ln>
            <a:noFill/>
          </a:ln>
        </p:spPr>
      </p:pic>
      <p:pic>
        <p:nvPicPr>
          <p:cNvPr id="225" name="Google Shape;225;p31"/>
          <p:cNvPicPr preferRelativeResize="0"/>
          <p:nvPr/>
        </p:nvPicPr>
        <p:blipFill>
          <a:blip r:embed="rId5">
            <a:alphaModFix/>
          </a:blip>
          <a:stretch>
            <a:fillRect/>
          </a:stretch>
        </p:blipFill>
        <p:spPr>
          <a:xfrm>
            <a:off x="5071850" y="1409375"/>
            <a:ext cx="3827155" cy="703850"/>
          </a:xfrm>
          <a:prstGeom prst="rect">
            <a:avLst/>
          </a:prstGeom>
          <a:noFill/>
          <a:ln cap="flat" cmpd="sng" w="9525">
            <a:solidFill>
              <a:schemeClr val="lt2"/>
            </a:solidFill>
            <a:prstDash val="solid"/>
            <a:round/>
            <a:headEnd len="sm" w="sm" type="none"/>
            <a:tailEnd len="sm" w="sm" type="none"/>
          </a:ln>
        </p:spPr>
      </p:pic>
      <p:pic>
        <p:nvPicPr>
          <p:cNvPr id="226" name="Google Shape;226;p31"/>
          <p:cNvPicPr preferRelativeResize="0"/>
          <p:nvPr/>
        </p:nvPicPr>
        <p:blipFill>
          <a:blip r:embed="rId6">
            <a:alphaModFix/>
          </a:blip>
          <a:stretch>
            <a:fillRect/>
          </a:stretch>
        </p:blipFill>
        <p:spPr>
          <a:xfrm>
            <a:off x="111675" y="3519050"/>
            <a:ext cx="4323975" cy="437450"/>
          </a:xfrm>
          <a:prstGeom prst="rect">
            <a:avLst/>
          </a:prstGeom>
          <a:noFill/>
          <a:ln>
            <a:noFill/>
          </a:ln>
        </p:spPr>
      </p:pic>
      <p:pic>
        <p:nvPicPr>
          <p:cNvPr id="227" name="Google Shape;227;p31"/>
          <p:cNvPicPr preferRelativeResize="0"/>
          <p:nvPr/>
        </p:nvPicPr>
        <p:blipFill>
          <a:blip r:embed="rId7">
            <a:alphaModFix/>
          </a:blip>
          <a:stretch>
            <a:fillRect/>
          </a:stretch>
        </p:blipFill>
        <p:spPr>
          <a:xfrm>
            <a:off x="681550" y="2168003"/>
            <a:ext cx="4000500" cy="495300"/>
          </a:xfrm>
          <a:prstGeom prst="rect">
            <a:avLst/>
          </a:prstGeom>
          <a:noFill/>
          <a:ln>
            <a:noFill/>
          </a:ln>
        </p:spPr>
      </p:pic>
      <p:pic>
        <p:nvPicPr>
          <p:cNvPr id="228" name="Google Shape;228;p31"/>
          <p:cNvPicPr preferRelativeResize="0"/>
          <p:nvPr/>
        </p:nvPicPr>
        <p:blipFill>
          <a:blip r:embed="rId8">
            <a:alphaModFix/>
          </a:blip>
          <a:stretch>
            <a:fillRect/>
          </a:stretch>
        </p:blipFill>
        <p:spPr>
          <a:xfrm>
            <a:off x="867288" y="4098240"/>
            <a:ext cx="3629025" cy="628650"/>
          </a:xfrm>
          <a:prstGeom prst="rect">
            <a:avLst/>
          </a:prstGeom>
          <a:noFill/>
          <a:ln>
            <a:noFill/>
          </a:ln>
        </p:spPr>
      </p:pic>
      <p:pic>
        <p:nvPicPr>
          <p:cNvPr id="229" name="Google Shape;229;p31"/>
          <p:cNvPicPr preferRelativeResize="0"/>
          <p:nvPr/>
        </p:nvPicPr>
        <p:blipFill>
          <a:blip r:embed="rId9">
            <a:alphaModFix/>
          </a:blip>
          <a:stretch>
            <a:fillRect/>
          </a:stretch>
        </p:blipFill>
        <p:spPr>
          <a:xfrm>
            <a:off x="4889075" y="2282484"/>
            <a:ext cx="3710049" cy="1124474"/>
          </a:xfrm>
          <a:prstGeom prst="rect">
            <a:avLst/>
          </a:prstGeom>
          <a:noFill/>
          <a:ln cap="flat" cmpd="sng" w="9525">
            <a:solidFill>
              <a:schemeClr val="lt2"/>
            </a:solidFill>
            <a:prstDash val="solid"/>
            <a:round/>
            <a:headEnd len="sm" w="sm" type="none"/>
            <a:tailEnd len="sm" w="sm" type="none"/>
          </a:ln>
        </p:spPr>
      </p:pic>
      <p:pic>
        <p:nvPicPr>
          <p:cNvPr id="230" name="Google Shape;230;p31"/>
          <p:cNvPicPr preferRelativeResize="0"/>
          <p:nvPr/>
        </p:nvPicPr>
        <p:blipFill>
          <a:blip r:embed="rId10">
            <a:alphaModFix/>
          </a:blip>
          <a:stretch>
            <a:fillRect/>
          </a:stretch>
        </p:blipFill>
        <p:spPr>
          <a:xfrm>
            <a:off x="5153000" y="3629150"/>
            <a:ext cx="3664842" cy="408000"/>
          </a:xfrm>
          <a:prstGeom prst="rect">
            <a:avLst/>
          </a:prstGeom>
          <a:noFill/>
          <a:ln cap="flat" cmpd="sng" w="9525">
            <a:solidFill>
              <a:schemeClr val="lt2"/>
            </a:solidFill>
            <a:prstDash val="solid"/>
            <a:round/>
            <a:headEnd len="sm" w="sm" type="none"/>
            <a:tailEnd len="sm" w="sm" type="none"/>
          </a:ln>
        </p:spPr>
      </p:pic>
      <p:pic>
        <p:nvPicPr>
          <p:cNvPr id="231" name="Google Shape;231;p31"/>
          <p:cNvPicPr preferRelativeResize="0"/>
          <p:nvPr/>
        </p:nvPicPr>
        <p:blipFill>
          <a:blip r:embed="rId11">
            <a:alphaModFix/>
          </a:blip>
          <a:stretch>
            <a:fillRect/>
          </a:stretch>
        </p:blipFill>
        <p:spPr>
          <a:xfrm>
            <a:off x="5071850" y="4204842"/>
            <a:ext cx="3629025" cy="366433"/>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66" name="Google Shape;66;p14"/>
          <p:cNvSpPr txBox="1"/>
          <p:nvPr>
            <p:ph idx="1" type="body"/>
          </p:nvPr>
        </p:nvSpPr>
        <p:spPr>
          <a:xfrm>
            <a:off x="428975" y="1000075"/>
            <a:ext cx="8133600" cy="3927600"/>
          </a:xfrm>
          <a:prstGeom prst="rect">
            <a:avLst/>
          </a:prstGeom>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SzPts val="2100"/>
              <a:buAutoNum type="arabicPeriod"/>
            </a:pPr>
            <a:r>
              <a:rPr b="1" lang="en" sz="2100"/>
              <a:t>Detection rate forecast</a:t>
            </a:r>
            <a:endParaRPr sz="2100"/>
          </a:p>
          <a:p>
            <a:pPr indent="-361950" lvl="1" marL="914400" rtl="0" algn="l">
              <a:lnSpc>
                <a:spcPct val="150000"/>
              </a:lnSpc>
              <a:spcBef>
                <a:spcPts val="0"/>
              </a:spcBef>
              <a:spcAft>
                <a:spcPts val="0"/>
              </a:spcAft>
              <a:buSzPts val="2100"/>
              <a:buAutoNum type="alphaLcPeriod"/>
            </a:pPr>
            <a:r>
              <a:rPr lang="en" sz="2100"/>
              <a:t>Improve performance and speed</a:t>
            </a:r>
            <a:endParaRPr sz="2100"/>
          </a:p>
          <a:p>
            <a:pPr indent="-361950" lvl="1" marL="914400" rtl="0" algn="l">
              <a:lnSpc>
                <a:spcPct val="150000"/>
              </a:lnSpc>
              <a:spcBef>
                <a:spcPts val="0"/>
              </a:spcBef>
              <a:spcAft>
                <a:spcPts val="0"/>
              </a:spcAft>
              <a:buSzPts val="2100"/>
              <a:buAutoNum type="alphaLcPeriod"/>
            </a:pPr>
            <a:r>
              <a:rPr lang="en" sz="2100"/>
              <a:t>Scale model to all 465 birds in 14 counties</a:t>
            </a:r>
            <a:endParaRPr sz="2100"/>
          </a:p>
          <a:p>
            <a:pPr indent="-361950" lvl="0" marL="457200" rtl="0" algn="l">
              <a:lnSpc>
                <a:spcPct val="150000"/>
              </a:lnSpc>
              <a:spcBef>
                <a:spcPts val="0"/>
              </a:spcBef>
              <a:spcAft>
                <a:spcPts val="0"/>
              </a:spcAft>
              <a:buSzPts val="2100"/>
              <a:buAutoNum type="arabicPeriod"/>
            </a:pPr>
            <a:r>
              <a:rPr b="1" lang="en" sz="2100"/>
              <a:t>Environmental regressors </a:t>
            </a:r>
            <a:endParaRPr b="1" sz="2100"/>
          </a:p>
          <a:p>
            <a:pPr indent="-361950" lvl="0" marL="457200" rtl="0" algn="l">
              <a:lnSpc>
                <a:spcPct val="150000"/>
              </a:lnSpc>
              <a:spcBef>
                <a:spcPts val="0"/>
              </a:spcBef>
              <a:spcAft>
                <a:spcPts val="0"/>
              </a:spcAft>
              <a:buSzPts val="2100"/>
              <a:buAutoNum type="arabicPeriod"/>
            </a:pPr>
            <a:r>
              <a:rPr b="1" lang="en" sz="2100"/>
              <a:t>Semi-automated </a:t>
            </a:r>
            <a:r>
              <a:rPr b="1" lang="en" sz="2100"/>
              <a:t>pipeline</a:t>
            </a:r>
            <a:endParaRPr b="1" sz="2100"/>
          </a:p>
          <a:p>
            <a:pPr indent="-361950" lvl="0" marL="457200" rtl="0" algn="l">
              <a:lnSpc>
                <a:spcPct val="150000"/>
              </a:lnSpc>
              <a:spcBef>
                <a:spcPts val="0"/>
              </a:spcBef>
              <a:spcAft>
                <a:spcPts val="0"/>
              </a:spcAft>
              <a:buSzPts val="2100"/>
              <a:buAutoNum type="arabicPeriod"/>
            </a:pPr>
            <a:r>
              <a:rPr b="1" lang="en" sz="2100"/>
              <a:t>Birding activity analysis</a:t>
            </a:r>
            <a:endParaRPr b="1"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37" name="Google Shape;237;p32"/>
          <p:cNvSpPr txBox="1"/>
          <p:nvPr>
            <p:ph idx="1" type="body"/>
          </p:nvPr>
        </p:nvSpPr>
        <p:spPr>
          <a:xfrm>
            <a:off x="384425" y="1255700"/>
            <a:ext cx="8448000" cy="36549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Char char="●"/>
            </a:pPr>
            <a:r>
              <a:rPr lang="en"/>
              <a:t>Explore model scaling through species clustering and hierarchical modeling</a:t>
            </a:r>
            <a:endParaRPr/>
          </a:p>
          <a:p>
            <a:pPr indent="-336550" lvl="0" marL="457200" rtl="0" algn="l">
              <a:lnSpc>
                <a:spcPct val="150000"/>
              </a:lnSpc>
              <a:spcBef>
                <a:spcPts val="0"/>
              </a:spcBef>
              <a:spcAft>
                <a:spcPts val="0"/>
              </a:spcAft>
              <a:buSzPts val="1700"/>
              <a:buChar char="●"/>
            </a:pPr>
            <a:r>
              <a:rPr lang="en"/>
              <a:t>Search f</a:t>
            </a:r>
            <a:r>
              <a:rPr lang="en"/>
              <a:t>or high-quality habitat and weather data, integrate into both tools to improve forecast models and enhance understanding of birding activities</a:t>
            </a:r>
            <a:endParaRPr/>
          </a:p>
          <a:p>
            <a:pPr indent="-336550" lvl="0" marL="457200" rtl="0" algn="l">
              <a:lnSpc>
                <a:spcPct val="150000"/>
              </a:lnSpc>
              <a:spcBef>
                <a:spcPts val="0"/>
              </a:spcBef>
              <a:spcAft>
                <a:spcPts val="0"/>
              </a:spcAft>
              <a:buSzPts val="1700"/>
              <a:buChar char="●"/>
            </a:pPr>
            <a:r>
              <a:rPr lang="en"/>
              <a:t>Shift to a hotspot-focused approach and</a:t>
            </a:r>
            <a:r>
              <a:rPr lang="en"/>
              <a:t> include accessibility information to give more practical insights to users</a:t>
            </a:r>
            <a:endParaRPr/>
          </a:p>
          <a:p>
            <a:pPr indent="-336550" lvl="0" marL="457200" rtl="0" algn="l">
              <a:lnSpc>
                <a:spcPct val="150000"/>
              </a:lnSpc>
              <a:spcBef>
                <a:spcPts val="0"/>
              </a:spcBef>
              <a:spcAft>
                <a:spcPts val="0"/>
              </a:spcAft>
              <a:buSzPts val="1700"/>
              <a:buChar char="●"/>
            </a:pPr>
            <a:r>
              <a:rPr lang="en"/>
              <a:t>Upgrade infrastructure with cloud solutions for better data hosting and develop a Flask app for centralized access to tools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43" name="Google Shape;243;p33"/>
          <p:cNvSpPr txBox="1"/>
          <p:nvPr>
            <p:ph idx="1" type="body"/>
          </p:nvPr>
        </p:nvSpPr>
        <p:spPr>
          <a:xfrm>
            <a:off x="384425" y="950900"/>
            <a:ext cx="8448000" cy="36549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n" sz="1000">
                <a:solidFill>
                  <a:srgbClr val="000000"/>
                </a:solidFill>
              </a:rPr>
              <a:t>Cornell Lab of Ornithology. (n.d.). Trends maps. eBird Science. Retrieved November 19, 2023, from https://science.ebird.org/en/status-and-trends/trends-maps</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Cornell Lab of Ornithology. (2023). Use eBird data and tools. eBird Science. Retrieved November 3, 2023, from https://science.ebird.org/en/use-ebird-data</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Floyd, T., Minardi, R., &amp; Retter, M. L. (2023). ABA Checklist. American Birding Association. Retrieved December 6, 2023, from https://www.aba.org/aba-checklist/</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Greykite - A flexible, intuitive and fast forecasting library. (n.d.). LinkedIn Open Source. Retrieved October 16, 2023, from https://linkedin.github.io/greykite/</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Khare, P. (n.d.). Understanding FB Prophet: A Time Series Forecasting Algorithm. Medium. Retrieved November 3, 2023, from https://medium.com/illumination/understanding-fb-prophet-a-time-series-forecasting-algorithm-c998bc52ca10</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NCEI. (2023). County Time Series | Climate at a Glance. National Centers for Environmental Information. Retrieved December 6, 2023, from https://www.ncei.noaa.gov/access/monitoring/climate-at-a-glance/county/time-series</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Trimble, J., &amp; Schain, R. (n.d.). Review List – Massachusetts Avian Records Committee. Massachusetts Avian Records Committee. Retrieved December 6, 2023, from https://maavianrecords.com/review-list/</a:t>
            </a:r>
            <a:endParaRPr sz="1000">
              <a:solidFill>
                <a:srgbClr val="000000"/>
              </a:solidFill>
            </a:endParaRPr>
          </a:p>
          <a:p>
            <a:pPr indent="-292100" lvl="0" marL="457200" rtl="0" algn="l">
              <a:lnSpc>
                <a:spcPct val="150000"/>
              </a:lnSpc>
              <a:spcBef>
                <a:spcPts val="0"/>
              </a:spcBef>
              <a:spcAft>
                <a:spcPts val="0"/>
              </a:spcAft>
              <a:buSzPts val="1000"/>
              <a:buChar char="●"/>
            </a:pPr>
            <a:r>
              <a:rPr lang="en" sz="1000">
                <a:solidFill>
                  <a:srgbClr val="000000"/>
                </a:solidFill>
              </a:rPr>
              <a:t>12.2 Prophet model | Forecasting: Principles and Practice (3rd ed). (n.d.). OTexts. Retrieved October 16, 2023, from https://otexts.com/fpp3/prophet.html</a:t>
            </a:r>
            <a:endParaRPr sz="1000">
              <a:solidFill>
                <a:srgbClr val="000000"/>
              </a:solidFill>
            </a:endParaRPr>
          </a:p>
          <a:p>
            <a:pPr indent="0" lvl="0" marL="457200" rtl="0" algn="l">
              <a:lnSpc>
                <a:spcPct val="150000"/>
              </a:lnSpc>
              <a:spcBef>
                <a:spcPts val="1200"/>
              </a:spcBef>
              <a:spcAft>
                <a:spcPts val="1200"/>
              </a:spcAft>
              <a:buNone/>
            </a:pPr>
            <a:r>
              <a:t/>
            </a:r>
            <a:endParaRPr sz="10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311700" y="1167925"/>
            <a:ext cx="8520600" cy="1980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6000"/>
              <a:t>Thank you!</a:t>
            </a:r>
            <a:endParaRPr sz="6000"/>
          </a:p>
        </p:txBody>
      </p:sp>
      <p:sp>
        <p:nvSpPr>
          <p:cNvPr id="249" name="Google Shape;249;p34"/>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Comments / 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Forecast Models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Prophet vs Greykite</a:t>
            </a:r>
            <a:endParaRPr/>
          </a:p>
        </p:txBody>
      </p:sp>
      <p:sp>
        <p:nvSpPr>
          <p:cNvPr id="77" name="Google Shape;77;p16"/>
          <p:cNvSpPr txBox="1"/>
          <p:nvPr>
            <p:ph idx="1" type="body"/>
          </p:nvPr>
        </p:nvSpPr>
        <p:spPr>
          <a:xfrm>
            <a:off x="276575" y="917400"/>
            <a:ext cx="8403300" cy="12348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b="1" lang="en" sz="1600"/>
              <a:t>Testing on 50 species:</a:t>
            </a:r>
            <a:r>
              <a:rPr lang="en" sz="1600"/>
              <a:t> Fine-tuned</a:t>
            </a:r>
            <a:r>
              <a:rPr lang="en" sz="1600"/>
              <a:t> hyperparameters (trend, seasonality etc.) for both models, employing grid search and CV for optimal performance, parallel processing to improve computational efficiency</a:t>
            </a:r>
            <a:endParaRPr sz="1600"/>
          </a:p>
        </p:txBody>
      </p:sp>
      <p:pic>
        <p:nvPicPr>
          <p:cNvPr id="78" name="Google Shape;78;p16"/>
          <p:cNvPicPr preferRelativeResize="0"/>
          <p:nvPr/>
        </p:nvPicPr>
        <p:blipFill rotWithShape="1">
          <a:blip r:embed="rId3">
            <a:alphaModFix/>
          </a:blip>
          <a:srcRect b="3011" l="0" r="0" t="788"/>
          <a:stretch/>
        </p:blipFill>
        <p:spPr>
          <a:xfrm>
            <a:off x="3990275" y="2152200"/>
            <a:ext cx="5077526" cy="2930724"/>
          </a:xfrm>
          <a:prstGeom prst="rect">
            <a:avLst/>
          </a:prstGeom>
          <a:noFill/>
          <a:ln>
            <a:noFill/>
          </a:ln>
        </p:spPr>
      </p:pic>
      <p:sp>
        <p:nvSpPr>
          <p:cNvPr id="79" name="Google Shape;79;p16"/>
          <p:cNvSpPr txBox="1"/>
          <p:nvPr>
            <p:ph idx="1" type="body"/>
          </p:nvPr>
        </p:nvSpPr>
        <p:spPr>
          <a:xfrm>
            <a:off x="276575" y="2170725"/>
            <a:ext cx="3872400" cy="22710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b="1" lang="en" sz="1600"/>
              <a:t>Selected</a:t>
            </a:r>
            <a:r>
              <a:rPr b="1" lang="en" sz="1600"/>
              <a:t> Prophet for final scale-up</a:t>
            </a:r>
            <a:endParaRPr b="1" sz="1200">
              <a:solidFill>
                <a:srgbClr val="374151"/>
              </a:solidFill>
              <a:latin typeface="Roboto"/>
              <a:ea typeface="Roboto"/>
              <a:cs typeface="Roboto"/>
              <a:sym typeface="Roboto"/>
            </a:endParaRPr>
          </a:p>
          <a:p>
            <a:pPr indent="-330200" lvl="1" marL="914400" rtl="0" algn="l">
              <a:lnSpc>
                <a:spcPct val="150000"/>
              </a:lnSpc>
              <a:spcBef>
                <a:spcPts val="0"/>
              </a:spcBef>
              <a:spcAft>
                <a:spcPts val="0"/>
              </a:spcAft>
              <a:buSzPts val="1600"/>
              <a:buChar char="○"/>
            </a:pPr>
            <a:r>
              <a:rPr lang="en" sz="1600"/>
              <a:t>3x faster than Greykite</a:t>
            </a:r>
            <a:endParaRPr sz="1600"/>
          </a:p>
          <a:p>
            <a:pPr indent="-330200" lvl="1" marL="914400" rtl="0" algn="l">
              <a:lnSpc>
                <a:spcPct val="150000"/>
              </a:lnSpc>
              <a:spcBef>
                <a:spcPts val="0"/>
              </a:spcBef>
              <a:spcAft>
                <a:spcPts val="0"/>
              </a:spcAft>
              <a:buSzPts val="1600"/>
              <a:buChar char="○"/>
            </a:pPr>
            <a:r>
              <a:rPr lang="en" sz="1600"/>
              <a:t>Comparable accuracy</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Prophet </a:t>
            </a:r>
            <a:r>
              <a:rPr lang="en"/>
              <a:t>Model</a:t>
            </a:r>
            <a:endParaRPr/>
          </a:p>
        </p:txBody>
      </p:sp>
      <p:sp>
        <p:nvSpPr>
          <p:cNvPr id="85" name="Google Shape;85;p17"/>
          <p:cNvSpPr txBox="1"/>
          <p:nvPr>
            <p:ph idx="1" type="body"/>
          </p:nvPr>
        </p:nvSpPr>
        <p:spPr>
          <a:xfrm>
            <a:off x="-749837" y="6035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Testing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86" name="Google Shape;86;p17"/>
          <p:cNvGrpSpPr/>
          <p:nvPr/>
        </p:nvGrpSpPr>
        <p:grpSpPr>
          <a:xfrm>
            <a:off x="-283692" y="1180275"/>
            <a:ext cx="8965652" cy="917242"/>
            <a:chOff x="630730" y="675925"/>
            <a:chExt cx="8635766" cy="803400"/>
          </a:xfrm>
        </p:grpSpPr>
        <p:sp>
          <p:nvSpPr>
            <p:cNvPr id="87" name="Google Shape;87;p17"/>
            <p:cNvSpPr txBox="1"/>
            <p:nvPr/>
          </p:nvSpPr>
          <p:spPr>
            <a:xfrm>
              <a:off x="630730" y="797690"/>
              <a:ext cx="2084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Data </a:t>
              </a:r>
              <a:endParaRPr sz="1800">
                <a:solidFill>
                  <a:srgbClr val="0942A1"/>
                </a:solidFill>
                <a:latin typeface="Proxima Nova"/>
                <a:ea typeface="Proxima Nova"/>
                <a:cs typeface="Proxima Nova"/>
                <a:sym typeface="Proxima Nova"/>
              </a:endParaRPr>
            </a:p>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preparation</a:t>
              </a:r>
              <a:endParaRPr sz="1800">
                <a:solidFill>
                  <a:srgbClr val="0942A1"/>
                </a:solidFill>
                <a:latin typeface="Proxima Nova"/>
                <a:ea typeface="Proxima Nova"/>
                <a:cs typeface="Proxima Nova"/>
                <a:sym typeface="Proxima Nova"/>
              </a:endParaRPr>
            </a:p>
          </p:txBody>
        </p:sp>
        <p:sp>
          <p:nvSpPr>
            <p:cNvPr id="88" name="Google Shape;88;p17"/>
            <p:cNvSpPr/>
            <p:nvPr/>
          </p:nvSpPr>
          <p:spPr>
            <a:xfrm>
              <a:off x="2789796" y="675925"/>
              <a:ext cx="6476700" cy="803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Streamlined dataset to Prophet’s requirements</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Employed logistic regression: carrying capacity = 1, floor = 0</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Applied exponential smoothing to reduce noise</a:t>
              </a:r>
              <a:endParaRPr>
                <a:latin typeface="Proxima Nova"/>
                <a:ea typeface="Proxima Nova"/>
                <a:cs typeface="Proxima Nova"/>
                <a:sym typeface="Proxima Nova"/>
              </a:endParaRPr>
            </a:p>
          </p:txBody>
        </p:sp>
      </p:grpSp>
      <p:grpSp>
        <p:nvGrpSpPr>
          <p:cNvPr id="89" name="Google Shape;89;p17"/>
          <p:cNvGrpSpPr/>
          <p:nvPr/>
        </p:nvGrpSpPr>
        <p:grpSpPr>
          <a:xfrm>
            <a:off x="-394020" y="2217050"/>
            <a:ext cx="9076095" cy="1136100"/>
            <a:chOff x="444180" y="1683650"/>
            <a:chExt cx="9076095" cy="1136100"/>
          </a:xfrm>
        </p:grpSpPr>
        <p:sp>
          <p:nvSpPr>
            <p:cNvPr id="90" name="Google Shape;90;p17"/>
            <p:cNvSpPr txBox="1"/>
            <p:nvPr/>
          </p:nvSpPr>
          <p:spPr>
            <a:xfrm>
              <a:off x="444180" y="1815550"/>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Parameter </a:t>
              </a:r>
              <a:endParaRPr sz="1800">
                <a:solidFill>
                  <a:srgbClr val="0942A1"/>
                </a:solidFill>
                <a:latin typeface="Proxima Nova"/>
                <a:ea typeface="Proxima Nova"/>
                <a:cs typeface="Proxima Nova"/>
                <a:sym typeface="Proxima Nova"/>
              </a:endParaRPr>
            </a:p>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tuning</a:t>
              </a:r>
              <a:endParaRPr sz="1800">
                <a:solidFill>
                  <a:srgbClr val="0942A1"/>
                </a:solidFill>
                <a:latin typeface="Proxima Nova"/>
                <a:ea typeface="Proxima Nova"/>
                <a:cs typeface="Proxima Nova"/>
                <a:sym typeface="Proxima Nova"/>
              </a:endParaRPr>
            </a:p>
          </p:txBody>
        </p:sp>
        <p:sp>
          <p:nvSpPr>
            <p:cNvPr id="91" name="Google Shape;91;p17"/>
            <p:cNvSpPr/>
            <p:nvPr/>
          </p:nvSpPr>
          <p:spPr>
            <a:xfrm>
              <a:off x="2789775" y="1683650"/>
              <a:ext cx="6730500" cy="11361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Focused on changepoint &amp; seasonality prior scale </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Grid search &amp; CV for optimal parameter selection based on minimum RMSE </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Parallel testing with multiprocessing library, “Pool” object</a:t>
              </a:r>
              <a:endParaRPr>
                <a:latin typeface="Proxima Nova"/>
                <a:ea typeface="Proxima Nova"/>
                <a:cs typeface="Proxima Nova"/>
                <a:sym typeface="Proxima Nova"/>
              </a:endParaRPr>
            </a:p>
          </p:txBody>
        </p:sp>
      </p:grpSp>
      <p:grpSp>
        <p:nvGrpSpPr>
          <p:cNvPr id="92" name="Google Shape;92;p17"/>
          <p:cNvGrpSpPr/>
          <p:nvPr/>
        </p:nvGrpSpPr>
        <p:grpSpPr>
          <a:xfrm>
            <a:off x="-394025" y="3512499"/>
            <a:ext cx="9076100" cy="1091928"/>
            <a:chOff x="444180" y="1683643"/>
            <a:chExt cx="9076100" cy="1352400"/>
          </a:xfrm>
        </p:grpSpPr>
        <p:sp>
          <p:nvSpPr>
            <p:cNvPr id="93" name="Google Shape;93;p17"/>
            <p:cNvSpPr txBox="1"/>
            <p:nvPr/>
          </p:nvSpPr>
          <p:spPr>
            <a:xfrm>
              <a:off x="444180" y="1909927"/>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Model </a:t>
              </a:r>
              <a:endParaRPr sz="1800">
                <a:solidFill>
                  <a:srgbClr val="0942A1"/>
                </a:solidFill>
                <a:latin typeface="Proxima Nova"/>
                <a:ea typeface="Proxima Nova"/>
                <a:cs typeface="Proxima Nova"/>
                <a:sym typeface="Proxima Nova"/>
              </a:endParaRPr>
            </a:p>
            <a:p>
              <a:pPr indent="0" lvl="0" marL="0" rtl="0" algn="r">
                <a:lnSpc>
                  <a:spcPct val="90000"/>
                </a:lnSpc>
                <a:spcBef>
                  <a:spcPts val="0"/>
                </a:spcBef>
                <a:spcAft>
                  <a:spcPts val="0"/>
                </a:spcAft>
                <a:buNone/>
              </a:pPr>
              <a:r>
                <a:rPr lang="en" sz="1800">
                  <a:solidFill>
                    <a:srgbClr val="0942A1"/>
                  </a:solidFill>
                  <a:latin typeface="Proxima Nova"/>
                  <a:ea typeface="Proxima Nova"/>
                  <a:cs typeface="Proxima Nova"/>
                  <a:sym typeface="Proxima Nova"/>
                </a:rPr>
                <a:t>execution </a:t>
              </a:r>
              <a:endParaRPr sz="1800">
                <a:solidFill>
                  <a:srgbClr val="0942A1"/>
                </a:solidFill>
                <a:latin typeface="Proxima Nova"/>
                <a:ea typeface="Proxima Nova"/>
                <a:cs typeface="Proxima Nova"/>
                <a:sym typeface="Proxima Nova"/>
              </a:endParaRPr>
            </a:p>
          </p:txBody>
        </p:sp>
        <p:sp>
          <p:nvSpPr>
            <p:cNvPr id="94" name="Google Shape;94;p17"/>
            <p:cNvSpPr/>
            <p:nvPr/>
          </p:nvSpPr>
          <p:spPr>
            <a:xfrm>
              <a:off x="2789780" y="1683643"/>
              <a:ext cx="6730500" cy="1352400"/>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Ran each model with best changepoint parameter for 2-yr forecast</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Compiled forecast &amp; actual data for Tableau dashboard</a:t>
              </a:r>
              <a:endParaRPr sz="1500">
                <a:solidFill>
                  <a:schemeClr val="lt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500">
                  <a:solidFill>
                    <a:schemeClr val="lt1"/>
                  </a:solidFill>
                  <a:latin typeface="Proxima Nova"/>
                  <a:ea typeface="Proxima Nova"/>
                  <a:cs typeface="Proxima Nova"/>
                  <a:sym typeface="Proxima Nova"/>
                </a:rPr>
                <a:t>Record RMSE and MAE values for model assessment</a:t>
              </a:r>
              <a:endParaRPr sz="1500">
                <a:solidFill>
                  <a:schemeClr val="lt1"/>
                </a:solidFill>
                <a:latin typeface="Proxima Nova"/>
                <a:ea typeface="Proxima Nova"/>
                <a:cs typeface="Proxima Nova"/>
                <a:sym typeface="Proxima Nov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2025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00" name="Google Shape;100;p18"/>
          <p:cNvSpPr txBox="1"/>
          <p:nvPr>
            <p:ph idx="1" type="body"/>
          </p:nvPr>
        </p:nvSpPr>
        <p:spPr>
          <a:xfrm>
            <a:off x="311700" y="761475"/>
            <a:ext cx="8247900" cy="1454400"/>
          </a:xfrm>
          <a:prstGeom prst="rect">
            <a:avLst/>
          </a:prstGeom>
        </p:spPr>
        <p:txBody>
          <a:bodyPr anchorCtr="0" anchor="t" bIns="91425" lIns="91425" spcFirstLastPara="1" rIns="91425" wrap="square" tIns="91425">
            <a:normAutofit/>
          </a:bodyPr>
          <a:lstStyle/>
          <a:p>
            <a:pPr indent="-336550" lvl="0" marL="457200" rtl="0" algn="l">
              <a:lnSpc>
                <a:spcPct val="130000"/>
              </a:lnSpc>
              <a:spcBef>
                <a:spcPts val="0"/>
              </a:spcBef>
              <a:spcAft>
                <a:spcPts val="0"/>
              </a:spcAft>
              <a:buSzPts val="1700"/>
              <a:buChar char="●"/>
            </a:pPr>
            <a:r>
              <a:rPr lang="en" sz="1700"/>
              <a:t>Total runtime (6510 models) is 1 hr 30 min </a:t>
            </a:r>
            <a:endParaRPr sz="1700"/>
          </a:p>
          <a:p>
            <a:pPr indent="-317500" lvl="1" marL="914400" rtl="0" algn="l">
              <a:lnSpc>
                <a:spcPct val="130000"/>
              </a:lnSpc>
              <a:spcBef>
                <a:spcPts val="0"/>
              </a:spcBef>
              <a:spcAft>
                <a:spcPts val="0"/>
              </a:spcAft>
              <a:buSzPts val="1400"/>
              <a:buChar char="○"/>
            </a:pPr>
            <a:r>
              <a:rPr lang="en"/>
              <a:t>11.6 seconds/ species vs. 27.6 seconds/ species in previous version</a:t>
            </a:r>
            <a:endParaRPr/>
          </a:p>
          <a:p>
            <a:pPr indent="-336550" lvl="0" marL="457200" rtl="0" algn="l">
              <a:lnSpc>
                <a:spcPct val="130000"/>
              </a:lnSpc>
              <a:spcBef>
                <a:spcPts val="0"/>
              </a:spcBef>
              <a:spcAft>
                <a:spcPts val="0"/>
              </a:spcAft>
              <a:buSzPts val="1700"/>
              <a:buChar char="●"/>
            </a:pPr>
            <a:r>
              <a:rPr lang="en" sz="1700"/>
              <a:t>Satisfactory accuracy</a:t>
            </a:r>
            <a:endParaRPr sz="1700"/>
          </a:p>
        </p:txBody>
      </p:sp>
      <p:pic>
        <p:nvPicPr>
          <p:cNvPr id="101" name="Google Shape;101;p18"/>
          <p:cNvPicPr preferRelativeResize="0"/>
          <p:nvPr/>
        </p:nvPicPr>
        <p:blipFill rotWithShape="1">
          <a:blip r:embed="rId3">
            <a:alphaModFix/>
          </a:blip>
          <a:srcRect b="3458" l="0" r="1088" t="11781"/>
          <a:stretch/>
        </p:blipFill>
        <p:spPr>
          <a:xfrm>
            <a:off x="1893925" y="2913200"/>
            <a:ext cx="5626399" cy="2190725"/>
          </a:xfrm>
          <a:prstGeom prst="rect">
            <a:avLst/>
          </a:prstGeom>
          <a:noFill/>
          <a:ln>
            <a:noFill/>
          </a:ln>
        </p:spPr>
      </p:pic>
      <p:graphicFrame>
        <p:nvGraphicFramePr>
          <p:cNvPr id="102" name="Google Shape;102;p18"/>
          <p:cNvGraphicFramePr/>
          <p:nvPr/>
        </p:nvGraphicFramePr>
        <p:xfrm>
          <a:off x="3428600" y="1549075"/>
          <a:ext cx="3000000" cy="3000000"/>
        </p:xfrm>
        <a:graphic>
          <a:graphicData uri="http://schemas.openxmlformats.org/drawingml/2006/table">
            <a:tbl>
              <a:tblPr>
                <a:noFill/>
                <a:tableStyleId>{4E7EF408-1D89-4F16-BCBD-B91E82D746BA}</a:tableStyleId>
              </a:tblPr>
              <a:tblGrid>
                <a:gridCol w="979075"/>
                <a:gridCol w="1277800"/>
                <a:gridCol w="811500"/>
                <a:gridCol w="847925"/>
              </a:tblGrid>
              <a:tr h="236000">
                <a:tc>
                  <a:txBody>
                    <a:bodyPr/>
                    <a:lstStyle/>
                    <a:p>
                      <a:pPr indent="0" lvl="0" marL="0" rtl="0" algn="ctr">
                        <a:spcBef>
                          <a:spcPts val="0"/>
                        </a:spcBef>
                        <a:spcAft>
                          <a:spcPts val="0"/>
                        </a:spcAft>
                        <a:buNone/>
                      </a:pPr>
                      <a:r>
                        <a:rPr b="1" lang="en" sz="1300">
                          <a:solidFill>
                            <a:srgbClr val="434343"/>
                          </a:solidFill>
                          <a:latin typeface="Proxima Nova"/>
                          <a:ea typeface="Proxima Nova"/>
                          <a:cs typeface="Proxima Nova"/>
                          <a:sym typeface="Proxima Nova"/>
                        </a:rPr>
                        <a:t>Metric</a:t>
                      </a:r>
                      <a:endParaRPr b="1"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b="1" lang="en" sz="1300">
                          <a:solidFill>
                            <a:srgbClr val="434343"/>
                          </a:solidFill>
                          <a:latin typeface="Proxima Nova"/>
                          <a:ea typeface="Proxima Nova"/>
                          <a:cs typeface="Proxima Nova"/>
                          <a:sym typeface="Proxima Nova"/>
                        </a:rPr>
                        <a:t>Min</a:t>
                      </a:r>
                      <a:endParaRPr b="1"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b="1" lang="en" sz="1300">
                          <a:solidFill>
                            <a:srgbClr val="434343"/>
                          </a:solidFill>
                          <a:latin typeface="Proxima Nova"/>
                          <a:ea typeface="Proxima Nova"/>
                          <a:cs typeface="Proxima Nova"/>
                          <a:sym typeface="Proxima Nova"/>
                        </a:rPr>
                        <a:t>Max</a:t>
                      </a:r>
                      <a:endParaRPr b="1"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b="1" lang="en" sz="1300">
                          <a:solidFill>
                            <a:srgbClr val="434343"/>
                          </a:solidFill>
                          <a:latin typeface="Proxima Nova"/>
                          <a:ea typeface="Proxima Nova"/>
                          <a:cs typeface="Proxima Nova"/>
                          <a:sym typeface="Proxima Nova"/>
                        </a:rPr>
                        <a:t>Median</a:t>
                      </a:r>
                      <a:endParaRPr b="1" sz="1300">
                        <a:solidFill>
                          <a:srgbClr val="434343"/>
                        </a:solidFill>
                        <a:latin typeface="Proxima Nova"/>
                        <a:ea typeface="Proxima Nova"/>
                        <a:cs typeface="Proxima Nova"/>
                        <a:sym typeface="Proxima Nova"/>
                      </a:endParaRPr>
                    </a:p>
                  </a:txBody>
                  <a:tcPr marT="0" marB="91425" marR="91425" marL="91425"/>
                </a:tc>
              </a:tr>
              <a:tr h="2150">
                <a:tc>
                  <a:txBody>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RMSE</a:t>
                      </a:r>
                      <a:endParaRPr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374151"/>
                          </a:solidFill>
                          <a:latin typeface="Proxima Nova"/>
                          <a:ea typeface="Proxima Nova"/>
                          <a:cs typeface="Proxima Nova"/>
                          <a:sym typeface="Proxima Nova"/>
                        </a:rPr>
                        <a:t>2.27e-9</a:t>
                      </a:r>
                      <a:endParaRPr sz="1300">
                        <a:solidFill>
                          <a:srgbClr val="374151"/>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434343"/>
                          </a:solidFill>
                          <a:latin typeface="Proxima Nova"/>
                          <a:ea typeface="Proxima Nova"/>
                          <a:cs typeface="Proxima Nova"/>
                          <a:sym typeface="Proxima Nova"/>
                        </a:rPr>
                        <a:t>0.197</a:t>
                      </a:r>
                      <a:endParaRPr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434343"/>
                          </a:solidFill>
                          <a:latin typeface="Proxima Nova"/>
                          <a:ea typeface="Proxima Nova"/>
                          <a:cs typeface="Proxima Nova"/>
                          <a:sym typeface="Proxima Nova"/>
                        </a:rPr>
                        <a:t>0.007</a:t>
                      </a:r>
                      <a:endParaRPr sz="1300">
                        <a:solidFill>
                          <a:srgbClr val="434343"/>
                        </a:solidFill>
                        <a:latin typeface="Proxima Nova"/>
                        <a:ea typeface="Proxima Nova"/>
                        <a:cs typeface="Proxima Nova"/>
                        <a:sym typeface="Proxima Nova"/>
                      </a:endParaRPr>
                    </a:p>
                  </a:txBody>
                  <a:tcPr marT="0" marB="91425" marR="91425" marL="91425"/>
                </a:tc>
              </a:tr>
              <a:tr h="1450">
                <a:tc>
                  <a:txBody>
                    <a:bodyPr/>
                    <a:lstStyle/>
                    <a:p>
                      <a:pPr indent="0" lvl="0" marL="0" rtl="0" algn="l">
                        <a:spcBef>
                          <a:spcPts val="0"/>
                        </a:spcBef>
                        <a:spcAft>
                          <a:spcPts val="0"/>
                        </a:spcAft>
                        <a:buNone/>
                      </a:pPr>
                      <a:r>
                        <a:rPr lang="en" sz="1300">
                          <a:solidFill>
                            <a:srgbClr val="434343"/>
                          </a:solidFill>
                          <a:latin typeface="Proxima Nova"/>
                          <a:ea typeface="Proxima Nova"/>
                          <a:cs typeface="Proxima Nova"/>
                          <a:sym typeface="Proxima Nova"/>
                        </a:rPr>
                        <a:t>MAE</a:t>
                      </a:r>
                      <a:endParaRPr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434343"/>
                          </a:solidFill>
                          <a:latin typeface="Proxima Nova"/>
                          <a:ea typeface="Proxima Nova"/>
                          <a:cs typeface="Proxima Nova"/>
                          <a:sym typeface="Proxima Nova"/>
                        </a:rPr>
                        <a:t>1.36e-9</a:t>
                      </a:r>
                      <a:endParaRPr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434343"/>
                          </a:solidFill>
                          <a:latin typeface="Proxima Nova"/>
                          <a:ea typeface="Proxima Nova"/>
                          <a:cs typeface="Proxima Nova"/>
                          <a:sym typeface="Proxima Nova"/>
                        </a:rPr>
                        <a:t>0.170</a:t>
                      </a:r>
                      <a:endParaRPr sz="1300">
                        <a:solidFill>
                          <a:srgbClr val="434343"/>
                        </a:solidFill>
                        <a:latin typeface="Proxima Nova"/>
                        <a:ea typeface="Proxima Nova"/>
                        <a:cs typeface="Proxima Nova"/>
                        <a:sym typeface="Proxima Nova"/>
                      </a:endParaRPr>
                    </a:p>
                  </a:txBody>
                  <a:tcPr marT="0" marB="91425" marR="91425" marL="91425"/>
                </a:tc>
                <a:tc>
                  <a:txBody>
                    <a:bodyPr/>
                    <a:lstStyle/>
                    <a:p>
                      <a:pPr indent="0" lvl="0" marL="0" rtl="0" algn="ctr">
                        <a:spcBef>
                          <a:spcPts val="0"/>
                        </a:spcBef>
                        <a:spcAft>
                          <a:spcPts val="0"/>
                        </a:spcAft>
                        <a:buNone/>
                      </a:pPr>
                      <a:r>
                        <a:rPr lang="en" sz="1300">
                          <a:solidFill>
                            <a:srgbClr val="434343"/>
                          </a:solidFill>
                          <a:latin typeface="Proxima Nova"/>
                          <a:ea typeface="Proxima Nova"/>
                          <a:cs typeface="Proxima Nova"/>
                          <a:sym typeface="Proxima Nova"/>
                        </a:rPr>
                        <a:t>0.005</a:t>
                      </a:r>
                      <a:endParaRPr sz="1300">
                        <a:solidFill>
                          <a:srgbClr val="434343"/>
                        </a:solidFill>
                        <a:latin typeface="Proxima Nova"/>
                        <a:ea typeface="Proxima Nova"/>
                        <a:cs typeface="Proxima Nova"/>
                        <a:sym typeface="Proxima Nova"/>
                      </a:endParaRPr>
                    </a:p>
                  </a:txBody>
                  <a:tcPr marT="0" marB="91425" marR="91425" marL="91425"/>
                </a:tc>
              </a:tr>
            </a:tbl>
          </a:graphicData>
        </a:graphic>
      </p:graphicFrame>
      <p:sp>
        <p:nvSpPr>
          <p:cNvPr id="103" name="Google Shape;103;p18"/>
          <p:cNvSpPr txBox="1"/>
          <p:nvPr>
            <p:ph idx="1" type="body"/>
          </p:nvPr>
        </p:nvSpPr>
        <p:spPr>
          <a:xfrm>
            <a:off x="311700" y="2443300"/>
            <a:ext cx="8247900" cy="497400"/>
          </a:xfrm>
          <a:prstGeom prst="rect">
            <a:avLst/>
          </a:prstGeom>
        </p:spPr>
        <p:txBody>
          <a:bodyPr anchorCtr="0" anchor="t" bIns="91425" lIns="91425" spcFirstLastPara="1" rIns="91425" wrap="square" tIns="91425">
            <a:normAutofit/>
          </a:bodyPr>
          <a:lstStyle/>
          <a:p>
            <a:pPr indent="-336550" lvl="0" marL="457200" rtl="0" algn="l">
              <a:lnSpc>
                <a:spcPct val="130000"/>
              </a:lnSpc>
              <a:spcBef>
                <a:spcPts val="0"/>
              </a:spcBef>
              <a:spcAft>
                <a:spcPts val="0"/>
              </a:spcAft>
              <a:buSzPts val="1700"/>
              <a:buChar char="●"/>
            </a:pPr>
            <a:r>
              <a:rPr lang="en" sz="1700"/>
              <a:t>Model performance varies across counties</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09" name="Google Shape;109;p19"/>
          <p:cNvSpPr txBox="1"/>
          <p:nvPr>
            <p:ph idx="1" type="body"/>
          </p:nvPr>
        </p:nvSpPr>
        <p:spPr>
          <a:xfrm>
            <a:off x="159725" y="865325"/>
            <a:ext cx="4185600" cy="3777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High predictive accuracy </a:t>
            </a:r>
            <a:r>
              <a:rPr lang="en"/>
              <a:t>for migratory birds because of pronounced seasonal patterns</a:t>
            </a:r>
            <a:endParaRPr/>
          </a:p>
          <a:p>
            <a:pPr indent="0" lvl="0" marL="0" rtl="0" algn="l">
              <a:spcBef>
                <a:spcPts val="1200"/>
              </a:spcBef>
              <a:spcAft>
                <a:spcPts val="1200"/>
              </a:spcAft>
              <a:buNone/>
            </a:pPr>
            <a:r>
              <a:t/>
            </a:r>
            <a:endParaRPr/>
          </a:p>
        </p:txBody>
      </p:sp>
      <p:sp>
        <p:nvSpPr>
          <p:cNvPr id="110" name="Google Shape;110;p19"/>
          <p:cNvSpPr txBox="1"/>
          <p:nvPr>
            <p:ph idx="2" type="body"/>
          </p:nvPr>
        </p:nvSpPr>
        <p:spPr>
          <a:xfrm>
            <a:off x="4307225" y="838200"/>
            <a:ext cx="4656000" cy="3623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Lower </a:t>
            </a:r>
            <a:r>
              <a:rPr lang="en"/>
              <a:t>predictive accuracy</a:t>
            </a:r>
            <a:r>
              <a:rPr lang="en"/>
              <a:t> </a:t>
            </a:r>
            <a:r>
              <a:rPr lang="en"/>
              <a:t>for resident birds due to variable detection patterns, underreporting, complex behaviors</a:t>
            </a:r>
            <a:endParaRPr/>
          </a:p>
        </p:txBody>
      </p:sp>
      <p:pic>
        <p:nvPicPr>
          <p:cNvPr id="111" name="Google Shape;111;p19"/>
          <p:cNvPicPr preferRelativeResize="0"/>
          <p:nvPr/>
        </p:nvPicPr>
        <p:blipFill rotWithShape="1">
          <a:blip r:embed="rId3">
            <a:alphaModFix/>
          </a:blip>
          <a:srcRect b="0" l="3735" r="0" t="0"/>
          <a:stretch/>
        </p:blipFill>
        <p:spPr>
          <a:xfrm>
            <a:off x="4580750" y="1872950"/>
            <a:ext cx="4530900" cy="2493300"/>
          </a:xfrm>
          <a:prstGeom prst="rect">
            <a:avLst/>
          </a:prstGeom>
          <a:noFill/>
          <a:ln>
            <a:noFill/>
          </a:ln>
        </p:spPr>
      </p:pic>
      <p:pic>
        <p:nvPicPr>
          <p:cNvPr id="112" name="Google Shape;112;p19"/>
          <p:cNvPicPr preferRelativeResize="0"/>
          <p:nvPr/>
        </p:nvPicPr>
        <p:blipFill>
          <a:blip r:embed="rId4">
            <a:alphaModFix/>
          </a:blip>
          <a:stretch>
            <a:fillRect/>
          </a:stretch>
        </p:blipFill>
        <p:spPr>
          <a:xfrm>
            <a:off x="36200" y="1872950"/>
            <a:ext cx="4530899" cy="2413875"/>
          </a:xfrm>
          <a:prstGeom prst="rect">
            <a:avLst/>
          </a:prstGeom>
          <a:noFill/>
          <a:ln>
            <a:noFill/>
          </a:ln>
        </p:spPr>
      </p:pic>
      <p:sp>
        <p:nvSpPr>
          <p:cNvPr id="113" name="Google Shape;113;p19"/>
          <p:cNvSpPr txBox="1"/>
          <p:nvPr/>
        </p:nvSpPr>
        <p:spPr>
          <a:xfrm>
            <a:off x="905750" y="4257150"/>
            <a:ext cx="2791800" cy="1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latin typeface="Proxima Nova"/>
                <a:ea typeface="Proxima Nova"/>
                <a:cs typeface="Proxima Nova"/>
                <a:sym typeface="Proxima Nova"/>
              </a:rPr>
              <a:t>Fig 1. Forecast for a migratory bird</a:t>
            </a:r>
            <a:endParaRPr i="1" sz="1000">
              <a:solidFill>
                <a:schemeClr val="dk2"/>
              </a:solidFill>
              <a:latin typeface="Proxima Nova"/>
              <a:ea typeface="Proxima Nova"/>
              <a:cs typeface="Proxima Nova"/>
              <a:sym typeface="Proxima Nova"/>
            </a:endParaRPr>
          </a:p>
        </p:txBody>
      </p:sp>
      <p:sp>
        <p:nvSpPr>
          <p:cNvPr id="114" name="Google Shape;114;p19"/>
          <p:cNvSpPr txBox="1"/>
          <p:nvPr/>
        </p:nvSpPr>
        <p:spPr>
          <a:xfrm>
            <a:off x="5525675" y="4257150"/>
            <a:ext cx="2791800" cy="1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chemeClr val="dk2"/>
                </a:solidFill>
                <a:latin typeface="Proxima Nova"/>
                <a:ea typeface="Proxima Nova"/>
                <a:cs typeface="Proxima Nova"/>
                <a:sym typeface="Proxima Nova"/>
              </a:rPr>
              <a:t>Fig 2. Forecast for a resident bird</a:t>
            </a:r>
            <a:endParaRPr i="1" sz="10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20" name="Google Shape;120;p20"/>
          <p:cNvSpPr txBox="1"/>
          <p:nvPr>
            <p:ph idx="1" type="body"/>
          </p:nvPr>
        </p:nvSpPr>
        <p:spPr>
          <a:xfrm>
            <a:off x="4330550" y="883825"/>
            <a:ext cx="4758000" cy="3777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Captures seasonality and trends well, especially </a:t>
            </a:r>
            <a:r>
              <a:rPr lang="en"/>
              <a:t>changes that occur gradually;</a:t>
            </a:r>
            <a:r>
              <a:rPr lang="en"/>
              <a:t> struggles with </a:t>
            </a:r>
            <a:r>
              <a:rPr lang="en"/>
              <a:t>abrupt fluctuations</a:t>
            </a:r>
            <a:endParaRPr/>
          </a:p>
          <a:p>
            <a:pPr indent="0" lvl="0" marL="0" rtl="0" algn="l">
              <a:spcBef>
                <a:spcPts val="1200"/>
              </a:spcBef>
              <a:spcAft>
                <a:spcPts val="1200"/>
              </a:spcAft>
              <a:buNone/>
            </a:pPr>
            <a:r>
              <a:t/>
            </a:r>
            <a:endParaRPr/>
          </a:p>
        </p:txBody>
      </p:sp>
      <p:sp>
        <p:nvSpPr>
          <p:cNvPr id="121" name="Google Shape;121;p20"/>
          <p:cNvSpPr txBox="1"/>
          <p:nvPr>
            <p:ph idx="2" type="body"/>
          </p:nvPr>
        </p:nvSpPr>
        <p:spPr>
          <a:xfrm>
            <a:off x="220650" y="883825"/>
            <a:ext cx="4231800" cy="36237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Performs well with elusive, hard-to-detect species (falcons, owls)</a:t>
            </a:r>
            <a:endParaRPr/>
          </a:p>
        </p:txBody>
      </p:sp>
      <p:pic>
        <p:nvPicPr>
          <p:cNvPr id="122" name="Google Shape;122;p20"/>
          <p:cNvPicPr preferRelativeResize="0"/>
          <p:nvPr/>
        </p:nvPicPr>
        <p:blipFill rotWithShape="1">
          <a:blip r:embed="rId3">
            <a:alphaModFix/>
          </a:blip>
          <a:srcRect b="0" l="4470" r="0" t="0"/>
          <a:stretch/>
        </p:blipFill>
        <p:spPr>
          <a:xfrm>
            <a:off x="4598955" y="1828075"/>
            <a:ext cx="4449645" cy="2481600"/>
          </a:xfrm>
          <a:prstGeom prst="rect">
            <a:avLst/>
          </a:prstGeom>
          <a:noFill/>
          <a:ln>
            <a:noFill/>
          </a:ln>
        </p:spPr>
      </p:pic>
      <p:pic>
        <p:nvPicPr>
          <p:cNvPr id="123" name="Google Shape;123;p20"/>
          <p:cNvPicPr preferRelativeResize="0"/>
          <p:nvPr/>
        </p:nvPicPr>
        <p:blipFill>
          <a:blip r:embed="rId4">
            <a:alphaModFix/>
          </a:blip>
          <a:stretch>
            <a:fillRect/>
          </a:stretch>
        </p:blipFill>
        <p:spPr>
          <a:xfrm>
            <a:off x="0" y="1866175"/>
            <a:ext cx="4502101" cy="2405400"/>
          </a:xfrm>
          <a:prstGeom prst="rect">
            <a:avLst/>
          </a:prstGeom>
          <a:noFill/>
          <a:ln>
            <a:noFill/>
          </a:ln>
        </p:spPr>
      </p:pic>
      <p:sp>
        <p:nvSpPr>
          <p:cNvPr id="124" name="Google Shape;124;p20"/>
          <p:cNvSpPr txBox="1"/>
          <p:nvPr/>
        </p:nvSpPr>
        <p:spPr>
          <a:xfrm>
            <a:off x="866950" y="4195375"/>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dk2"/>
                </a:solidFill>
                <a:latin typeface="Proxima Nova"/>
                <a:ea typeface="Proxima Nova"/>
                <a:cs typeface="Proxima Nova"/>
                <a:sym typeface="Proxima Nova"/>
              </a:rPr>
              <a:t>Fig 3. Forecast for an elusive bird</a:t>
            </a:r>
            <a:endParaRPr i="1" sz="1000">
              <a:solidFill>
                <a:schemeClr val="dk2"/>
              </a:solidFill>
              <a:latin typeface="Proxima Nova"/>
              <a:ea typeface="Proxima Nova"/>
              <a:cs typeface="Proxima Nova"/>
              <a:sym typeface="Proxima Nova"/>
            </a:endParaRPr>
          </a:p>
        </p:txBody>
      </p:sp>
      <p:sp>
        <p:nvSpPr>
          <p:cNvPr id="125" name="Google Shape;125;p20"/>
          <p:cNvSpPr txBox="1"/>
          <p:nvPr/>
        </p:nvSpPr>
        <p:spPr>
          <a:xfrm>
            <a:off x="5623750" y="4224525"/>
            <a:ext cx="3000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000">
                <a:solidFill>
                  <a:schemeClr val="dk2"/>
                </a:solidFill>
                <a:latin typeface="Proxima Nova"/>
                <a:ea typeface="Proxima Nova"/>
                <a:cs typeface="Proxima Nova"/>
                <a:sym typeface="Proxima Nova"/>
              </a:rPr>
              <a:t>Fig 4. Forecast with changes in trend</a:t>
            </a:r>
            <a:endParaRPr i="1" sz="1000">
              <a:solidFill>
                <a:schemeClr val="dk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 type="body"/>
          </p:nvPr>
        </p:nvSpPr>
        <p:spPr>
          <a:xfrm>
            <a:off x="505200" y="850425"/>
            <a:ext cx="8133600" cy="39276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We tested two regressors on the final Prophet model: average temperature and precipitation; data </a:t>
            </a:r>
            <a:r>
              <a:rPr lang="en" sz="1600"/>
              <a:t>retrieved</a:t>
            </a:r>
            <a:r>
              <a:rPr lang="en" sz="1600"/>
              <a:t> from the National Centers for Environmental Information </a:t>
            </a:r>
            <a:endParaRPr sz="1600"/>
          </a:p>
          <a:p>
            <a:pPr indent="-330200" lvl="0" marL="457200" rtl="0" algn="l">
              <a:lnSpc>
                <a:spcPct val="150000"/>
              </a:lnSpc>
              <a:spcBef>
                <a:spcPts val="0"/>
              </a:spcBef>
              <a:spcAft>
                <a:spcPts val="0"/>
              </a:spcAft>
              <a:buSzPts val="1600"/>
              <a:buChar char="●"/>
            </a:pPr>
            <a:r>
              <a:rPr lang="en" sz="1600"/>
              <a:t>Main challenge was sourcing a dataset that matched the weekly time scale of our eBird data. Data from NCEI was </a:t>
            </a:r>
            <a:r>
              <a:rPr lang="en" sz="1600"/>
              <a:t>aggregated</a:t>
            </a:r>
            <a:r>
              <a:rPr lang="en" sz="1600"/>
              <a:t> on a </a:t>
            </a:r>
            <a:r>
              <a:rPr lang="en" sz="1600"/>
              <a:t>monthly</a:t>
            </a:r>
            <a:r>
              <a:rPr lang="en" sz="1600"/>
              <a:t> basis, so four weekly eBird data points per month had the same </a:t>
            </a:r>
            <a:r>
              <a:rPr lang="en" sz="1600"/>
              <a:t>temperature</a:t>
            </a:r>
            <a:r>
              <a:rPr lang="en" sz="1600"/>
              <a:t> and precipitation value </a:t>
            </a:r>
            <a:endParaRPr sz="1600"/>
          </a:p>
          <a:p>
            <a:pPr indent="0" lvl="0" marL="0" rtl="0" algn="l">
              <a:lnSpc>
                <a:spcPct val="150000"/>
              </a:lnSpc>
              <a:spcBef>
                <a:spcPts val="1200"/>
              </a:spcBef>
              <a:spcAft>
                <a:spcPts val="1200"/>
              </a:spcAft>
              <a:buNone/>
            </a:pPr>
            <a:r>
              <a:t/>
            </a:r>
            <a:endParaRPr sz="1600"/>
          </a:p>
        </p:txBody>
      </p:sp>
      <p:sp>
        <p:nvSpPr>
          <p:cNvPr id="131" name="Google Shape;131;p2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Regressors</a:t>
            </a:r>
            <a:endParaRPr/>
          </a:p>
        </p:txBody>
      </p:sp>
      <p:graphicFrame>
        <p:nvGraphicFramePr>
          <p:cNvPr id="132" name="Google Shape;132;p21"/>
          <p:cNvGraphicFramePr/>
          <p:nvPr/>
        </p:nvGraphicFramePr>
        <p:xfrm>
          <a:off x="1161600" y="2931575"/>
          <a:ext cx="3000000" cy="3000000"/>
        </p:xfrm>
        <a:graphic>
          <a:graphicData uri="http://schemas.openxmlformats.org/drawingml/2006/table">
            <a:tbl>
              <a:tblPr>
                <a:noFill/>
                <a:tableStyleId>{4E7EF408-1D89-4F16-BCBD-B91E82D746BA}</a:tableStyleId>
              </a:tblPr>
              <a:tblGrid>
                <a:gridCol w="1705200"/>
                <a:gridCol w="1705200"/>
                <a:gridCol w="1705200"/>
                <a:gridCol w="1705200"/>
              </a:tblGrid>
              <a:tr h="226025">
                <a:tc rowSpan="2">
                  <a:txBody>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County</a:t>
                      </a:r>
                      <a:endParaRPr b="1" sz="1100">
                        <a:solidFill>
                          <a:srgbClr val="434343"/>
                        </a:solidFill>
                        <a:latin typeface="Proxima Nova"/>
                        <a:ea typeface="Proxima Nova"/>
                        <a:cs typeface="Proxima Nova"/>
                        <a:sym typeface="Proxima Nova"/>
                      </a:endParaRPr>
                    </a:p>
                  </a:txBody>
                  <a:tcPr marT="0" marB="0" marR="3200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Common Name</a:t>
                      </a:r>
                      <a:endParaRPr b="1" sz="1100">
                        <a:solidFill>
                          <a:srgbClr val="434343"/>
                        </a:solidFill>
                        <a:latin typeface="Proxima Nova"/>
                        <a:ea typeface="Proxima Nova"/>
                        <a:cs typeface="Proxima Nova"/>
                        <a:sym typeface="Proxima Nova"/>
                      </a:endParaRPr>
                    </a:p>
                  </a:txBody>
                  <a:tcPr marT="0" marB="0" marR="3200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RMSE</a:t>
                      </a:r>
                      <a:endParaRPr b="1" sz="1100">
                        <a:solidFill>
                          <a:srgbClr val="434343"/>
                        </a:solidFill>
                        <a:latin typeface="Proxima Nova"/>
                        <a:ea typeface="Proxima Nova"/>
                        <a:cs typeface="Proxima Nova"/>
                        <a:sym typeface="Proxima Nova"/>
                      </a:endParaRPr>
                    </a:p>
                  </a:txBody>
                  <a:tcPr marT="0" marB="0" marR="3200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244575">
                <a:tc vMerge="1"/>
                <a:tc vMerge="1"/>
                <a:tc>
                  <a:txBody>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No Regressor Model </a:t>
                      </a:r>
                      <a:endParaRPr b="1" sz="1100">
                        <a:solidFill>
                          <a:srgbClr val="434343"/>
                        </a:solidFill>
                        <a:latin typeface="Proxima Nova"/>
                        <a:ea typeface="Proxima Nova"/>
                        <a:cs typeface="Proxima Nova"/>
                        <a:sym typeface="Proxima Nova"/>
                      </a:endParaRPr>
                    </a:p>
                  </a:txBody>
                  <a:tcPr marT="0" marB="0" marR="3200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100">
                          <a:solidFill>
                            <a:srgbClr val="434343"/>
                          </a:solidFill>
                          <a:latin typeface="Proxima Nova"/>
                          <a:ea typeface="Proxima Nova"/>
                          <a:cs typeface="Proxima Nova"/>
                          <a:sym typeface="Proxima Nova"/>
                        </a:rPr>
                        <a:t>Regressor Model </a:t>
                      </a:r>
                      <a:endParaRPr b="1" sz="1100">
                        <a:solidFill>
                          <a:srgbClr val="434343"/>
                        </a:solidFill>
                        <a:latin typeface="Proxima Nova"/>
                        <a:ea typeface="Proxima Nova"/>
                        <a:cs typeface="Proxima Nova"/>
                        <a:sym typeface="Proxima Nova"/>
                      </a:endParaRPr>
                    </a:p>
                  </a:txBody>
                  <a:tcPr marT="0" marB="0" marR="32000" marL="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3975">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Barnstable</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Northern Cardinal</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0.0419</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0.0422</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3975">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Barnstable</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Tufted Titmouse</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0.0428</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0.0443</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3975">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Essex</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Northern Cardinal</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0.0435</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0.0442</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3975">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Essex</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Tufted Titmouse</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0.0419</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434343"/>
                          </a:solidFill>
                          <a:latin typeface="Proxima Nova"/>
                          <a:ea typeface="Proxima Nova"/>
                          <a:cs typeface="Proxima Nova"/>
                          <a:sym typeface="Proxima Nova"/>
                        </a:rPr>
                        <a:t>0.0449</a:t>
                      </a:r>
                      <a:endParaRPr sz="1100">
                        <a:solidFill>
                          <a:srgbClr val="434343"/>
                        </a:solidFill>
                        <a:latin typeface="Proxima Nova"/>
                        <a:ea typeface="Proxima Nova"/>
                        <a:cs typeface="Proxima Nova"/>
                        <a:sym typeface="Proxima Nova"/>
                      </a:endParaRPr>
                    </a:p>
                  </a:txBody>
                  <a:tcPr marT="32000" marB="32000" marR="32000" marL="32000"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